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62" r:id="rId3"/>
  </p:sldMasterIdLst>
  <p:sldIdLst>
    <p:sldId id="273" r:id="rId4"/>
    <p:sldId id="256" r:id="rId5"/>
    <p:sldId id="277" r:id="rId6"/>
    <p:sldId id="257" r:id="rId7"/>
    <p:sldId id="258" r:id="rId8"/>
    <p:sldId id="275" r:id="rId9"/>
    <p:sldId id="260" r:id="rId10"/>
    <p:sldId id="261" r:id="rId11"/>
    <p:sldId id="276" r:id="rId12"/>
    <p:sldId id="264" r:id="rId13"/>
    <p:sldId id="265" r:id="rId14"/>
    <p:sldId id="267" r:id="rId15"/>
    <p:sldId id="271" r:id="rId16"/>
    <p:sldId id="279" r:id="rId17"/>
    <p:sldId id="272" r:id="rId18"/>
    <p:sldId id="268" r:id="rId19"/>
    <p:sldId id="269"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6DAE-51E2-28B7-7F3B-A44C8DE5F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86A44-0590-11F8-3B62-C0F9B3AA0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90AC15-0D98-08F7-EF2F-30CD8D47F6CE}"/>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885F6162-B73F-9662-BCFB-3E639C0B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070E-BD3A-0DF4-6A94-CF2BB9E7C15E}"/>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231744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6647-4C01-3F8B-1AB9-2FD68125F7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1798D-B718-7D7F-FB83-27B2C4D2B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6CFD4-A98D-1136-A992-B58FB5A64D6E}"/>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2810CC36-8F94-1C44-5AD6-2C7CCB715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0FDCB-4A45-9BF8-3AD1-A257150799E1}"/>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4812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CD232-37B4-E843-E7D2-7D6CB63E1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8FC23-A671-85DE-ADBF-B58A2A347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40AF6-6DB6-8358-8160-B2292B53F5B1}"/>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173958FE-AD3A-7B1B-BA56-E998FE6B3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1B640-B9B6-AF5B-FF8C-793F79F5BE6C}"/>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312461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83A5EB-E159-164F-99F1-7EBAA8C36ACA}"/>
              </a:ext>
            </a:extLst>
          </p:cNvPr>
          <p:cNvSpPr txBox="1">
            <a:spLocks/>
          </p:cNvSpPr>
          <p:nvPr userDrawn="1"/>
        </p:nvSpPr>
        <p:spPr>
          <a:xfrm>
            <a:off x="4590037" y="1273391"/>
            <a:ext cx="6048139" cy="792088"/>
          </a:xfrm>
          <a:prstGeom prst="rect">
            <a:avLst/>
          </a:prstGeom>
        </p:spPr>
        <p:txBody>
          <a:bodyPr lIns="0" rIns="0" anchor="b"/>
          <a:lstStyle>
            <a:lvl1pPr algn="l" defTabSz="914400" rtl="0" eaLnBrk="1" latinLnBrk="0" hangingPunct="1">
              <a:lnSpc>
                <a:spcPts val="2600"/>
              </a:lnSpc>
              <a:spcBef>
                <a:spcPct val="0"/>
              </a:spcBef>
              <a:buNone/>
              <a:defRPr sz="2400" b="1" i="0" kern="1200" baseline="0">
                <a:solidFill>
                  <a:srgbClr val="003C69"/>
                </a:solidFill>
                <a:latin typeface="+mj-lt"/>
                <a:ea typeface="+mj-ea"/>
                <a:cs typeface="+mj-cs"/>
              </a:defRPr>
            </a:lvl1pPr>
          </a:lstStyle>
          <a:p>
            <a:pPr algn="r"/>
            <a:endParaRPr lang="en-AU" sz="3200" dirty="0"/>
          </a:p>
        </p:txBody>
      </p:sp>
    </p:spTree>
    <p:extLst>
      <p:ext uri="{BB962C8B-B14F-4D97-AF65-F5344CB8AC3E}">
        <p14:creationId xmlns:p14="http://schemas.microsoft.com/office/powerpoint/2010/main" val="231643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multi-sections">
    <p:spTree>
      <p:nvGrpSpPr>
        <p:cNvPr id="1" name=""/>
        <p:cNvGrpSpPr/>
        <p:nvPr/>
      </p:nvGrpSpPr>
      <p:grpSpPr>
        <a:xfrm>
          <a:off x="0" y="0"/>
          <a:ext cx="0" cy="0"/>
          <a:chOff x="0" y="0"/>
          <a:chExt cx="0" cy="0"/>
        </a:xfrm>
      </p:grpSpPr>
      <p:sp>
        <p:nvSpPr>
          <p:cNvPr id="2" name="Title 1"/>
          <p:cNvSpPr>
            <a:spLocks noGrp="1"/>
          </p:cNvSpPr>
          <p:nvPr>
            <p:ph type="title"/>
          </p:nvPr>
        </p:nvSpPr>
        <p:spPr>
          <a:xfrm>
            <a:off x="480001" y="1116000"/>
            <a:ext cx="4011084" cy="1162050"/>
          </a:xfrm>
        </p:spPr>
        <p:txBody>
          <a:bodyPr anchor="t"/>
          <a:lstStyle>
            <a:lvl1pPr algn="l">
              <a:defRPr sz="2000" b="1" baseline="0">
                <a:solidFill>
                  <a:srgbClr val="003C69"/>
                </a:solidFill>
              </a:defRPr>
            </a:lvl1pPr>
          </a:lstStyle>
          <a:p>
            <a:r>
              <a:rPr lang="en-US"/>
              <a:t>Click to edit Master title style</a:t>
            </a:r>
            <a:endParaRPr lang="en-AU" dirty="0"/>
          </a:p>
        </p:txBody>
      </p:sp>
      <p:sp>
        <p:nvSpPr>
          <p:cNvPr id="3" name="Content Placeholder 2"/>
          <p:cNvSpPr>
            <a:spLocks noGrp="1"/>
          </p:cNvSpPr>
          <p:nvPr>
            <p:ph idx="1"/>
          </p:nvPr>
        </p:nvSpPr>
        <p:spPr>
          <a:xfrm>
            <a:off x="4789104" y="1116000"/>
            <a:ext cx="6912000" cy="5040000"/>
          </a:xfrm>
        </p:spPr>
        <p:txBody>
          <a:bodyPr/>
          <a:lstStyle>
            <a:lvl1pPr>
              <a:defRPr sz="1800" b="0" i="0" baseline="0">
                <a:solidFill>
                  <a:schemeClr val="tx1">
                    <a:lumMod val="65000"/>
                    <a:lumOff val="35000"/>
                  </a:schemeClr>
                </a:solidFill>
              </a:defRPr>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80001" y="2348880"/>
            <a:ext cx="4011084" cy="3816424"/>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480000" y="284400"/>
            <a:ext cx="6336000" cy="432000"/>
          </a:xfrm>
        </p:spPr>
        <p:txBody>
          <a:bodyPr anchor="ctr">
            <a:normAutofit/>
          </a:bodyPr>
          <a:lstStyle>
            <a:lvl1pPr marL="0" indent="0" algn="l">
              <a:buNone/>
              <a:defRPr sz="2000" baseline="0">
                <a:solidFill>
                  <a:srgbClr val="003C69"/>
                </a:solidFill>
                <a:latin typeface="+mj-lt"/>
              </a:defRPr>
            </a:lvl1pPr>
          </a:lstStyle>
          <a:p>
            <a:pPr lvl="0"/>
            <a:r>
              <a:rPr lang="en-US"/>
              <a:t>Click to edit Master text styles</a:t>
            </a:r>
          </a:p>
        </p:txBody>
      </p:sp>
    </p:spTree>
    <p:extLst>
      <p:ext uri="{BB962C8B-B14F-4D97-AF65-F5344CB8AC3E}">
        <p14:creationId xmlns:p14="http://schemas.microsoft.com/office/powerpoint/2010/main" val="61581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5B14-B9B4-E7D1-BD75-68655B134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5F398-0B7E-E44C-324F-58CFAEC95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F061C-80E6-839C-6B8A-27E89694C1C6}"/>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5FA4B84B-A0E3-022B-45EC-587FDDFDC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7CFD3-08B9-B143-16B0-A01290897CDE}"/>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62099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3187-1113-6149-F8CD-4A45C1E5FD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43EAF8-60F0-0B22-1B12-B3939F724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F504F-2999-77C9-CC15-15CE37541DA4}"/>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9AD4660C-FFFA-6BF2-B86E-9AAFDF65A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B7EAD-F9CC-A633-8540-1F8A1628CFDF}"/>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24021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A050-CA5B-35DA-BA1E-10507EE06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6404C-7149-D7A7-5D3D-A1A9B1003D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4322D-871F-2B36-0924-642EF1F043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0C2C2-C8E9-4A7A-D642-A08A7A09277B}"/>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6" name="Footer Placeholder 5">
            <a:extLst>
              <a:ext uri="{FF2B5EF4-FFF2-40B4-BE49-F238E27FC236}">
                <a16:creationId xmlns:a16="http://schemas.microsoft.com/office/drawing/2014/main" id="{49612316-3148-6D5E-F953-EE594E52F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80A82-5D28-39F4-129F-66A9899B9A55}"/>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31301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592E-45C6-3CF6-1FAF-B72D79228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42CF3-17BF-15E7-B341-47A5421F7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C0D066-578F-468D-71C8-C2CD9BF15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902A1-42AC-87A4-1AE9-B16A5E16D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59B4A-3563-BEB6-E37D-7B506DBF0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5F00-E78E-234A-8E39-BB9C0865D007}"/>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8" name="Footer Placeholder 7">
            <a:extLst>
              <a:ext uri="{FF2B5EF4-FFF2-40B4-BE49-F238E27FC236}">
                <a16:creationId xmlns:a16="http://schemas.microsoft.com/office/drawing/2014/main" id="{8416F62C-55A7-04FF-5299-7C45867284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FC51CB-78D6-EAD2-7BC9-69CE2CD0B1E9}"/>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57663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658F-1727-79A8-F278-F42E6DC85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3A5B93-7D91-AAA5-36E6-FBA88A478527}"/>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4" name="Footer Placeholder 3">
            <a:extLst>
              <a:ext uri="{FF2B5EF4-FFF2-40B4-BE49-F238E27FC236}">
                <a16:creationId xmlns:a16="http://schemas.microsoft.com/office/drawing/2014/main" id="{CF4A8327-358A-E709-38D0-46F80102F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E4E989-27B7-974C-886C-B9B0FABA35DA}"/>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305758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3EBC8-01E9-69B7-896A-BED073D704CF}"/>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3" name="Footer Placeholder 2">
            <a:extLst>
              <a:ext uri="{FF2B5EF4-FFF2-40B4-BE49-F238E27FC236}">
                <a16:creationId xmlns:a16="http://schemas.microsoft.com/office/drawing/2014/main" id="{262EE3C3-0822-DBFF-7D26-774F081F9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588BE-09CF-B2D2-9FDA-9A7DDC2DC151}"/>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135619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82BB-13A9-7EA9-1E56-FAD024CDB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A0DBF-295C-3E59-DBF8-DF5076626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C11EF-5E33-AEDC-F369-45FD4AB8A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E8563-5285-F5E0-B460-5B5ABC12A629}"/>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6" name="Footer Placeholder 5">
            <a:extLst>
              <a:ext uri="{FF2B5EF4-FFF2-40B4-BE49-F238E27FC236}">
                <a16:creationId xmlns:a16="http://schemas.microsoft.com/office/drawing/2014/main" id="{BC59AD13-8C9B-EE8D-73E6-40E889C53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13476-B580-B516-DADE-09BDFD856B3E}"/>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402969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75BB-A33F-4172-0123-57A6A5AE6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51052-32F0-4454-C71A-1C75A803C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AFFF6-44D8-2198-7127-F8A5A5F78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ED764-6318-EE57-86B3-E28182D1B191}"/>
              </a:ext>
            </a:extLst>
          </p:cNvPr>
          <p:cNvSpPr>
            <a:spLocks noGrp="1"/>
          </p:cNvSpPr>
          <p:nvPr>
            <p:ph type="dt" sz="half" idx="10"/>
          </p:nvPr>
        </p:nvSpPr>
        <p:spPr/>
        <p:txBody>
          <a:bodyPr/>
          <a:lstStyle/>
          <a:p>
            <a:fld id="{EE6F41D4-1553-4D2E-AFA0-6F2F0BF1F490}" type="datetimeFigureOut">
              <a:rPr lang="en-US" smtClean="0"/>
              <a:t>8/30/2022</a:t>
            </a:fld>
            <a:endParaRPr lang="en-US"/>
          </a:p>
        </p:txBody>
      </p:sp>
      <p:sp>
        <p:nvSpPr>
          <p:cNvPr id="6" name="Footer Placeholder 5">
            <a:extLst>
              <a:ext uri="{FF2B5EF4-FFF2-40B4-BE49-F238E27FC236}">
                <a16:creationId xmlns:a16="http://schemas.microsoft.com/office/drawing/2014/main" id="{CC699B00-60EA-576C-3FE2-876C428F2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2EA14-6DF8-0195-75F2-9582E47A97AF}"/>
              </a:ext>
            </a:extLst>
          </p:cNvPr>
          <p:cNvSpPr>
            <a:spLocks noGrp="1"/>
          </p:cNvSpPr>
          <p:nvPr>
            <p:ph type="sldNum" sz="quarter" idx="12"/>
          </p:nvPr>
        </p:nvSpPr>
        <p:spPr/>
        <p:txBody>
          <a:bodyPr/>
          <a:lstStyle/>
          <a:p>
            <a:fld id="{7A241692-1A59-4062-8CCD-4E9BF4E041D5}" type="slidenum">
              <a:rPr lang="en-US" smtClean="0"/>
              <a:t>‹#›</a:t>
            </a:fld>
            <a:endParaRPr lang="en-US"/>
          </a:p>
        </p:txBody>
      </p:sp>
    </p:spTree>
    <p:extLst>
      <p:ext uri="{BB962C8B-B14F-4D97-AF65-F5344CB8AC3E}">
        <p14:creationId xmlns:p14="http://schemas.microsoft.com/office/powerpoint/2010/main" val="318751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12045-A6D0-B2DD-A72A-297D1384B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A90D2-7A30-3EC8-5675-3B0AC051B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E02EF-A6F6-78A3-71A5-20D4B9B23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F41D4-1553-4D2E-AFA0-6F2F0BF1F490}" type="datetimeFigureOut">
              <a:rPr lang="en-US" smtClean="0"/>
              <a:t>8/30/2022</a:t>
            </a:fld>
            <a:endParaRPr lang="en-US"/>
          </a:p>
        </p:txBody>
      </p:sp>
      <p:sp>
        <p:nvSpPr>
          <p:cNvPr id="5" name="Footer Placeholder 4">
            <a:extLst>
              <a:ext uri="{FF2B5EF4-FFF2-40B4-BE49-F238E27FC236}">
                <a16:creationId xmlns:a16="http://schemas.microsoft.com/office/drawing/2014/main" id="{DBEE13BF-40AB-A613-CFC0-E68290114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5C9591-729A-866B-DC0C-2706B9A82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1692-1A59-4062-8CCD-4E9BF4E041D5}" type="slidenum">
              <a:rPr lang="en-US" smtClean="0"/>
              <a:t>‹#›</a:t>
            </a:fld>
            <a:endParaRPr lang="en-US"/>
          </a:p>
        </p:txBody>
      </p:sp>
    </p:spTree>
    <p:extLst>
      <p:ext uri="{BB962C8B-B14F-4D97-AF65-F5344CB8AC3E}">
        <p14:creationId xmlns:p14="http://schemas.microsoft.com/office/powerpoint/2010/main" val="377652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9C21D-CA3A-4878-BF0B-5272FADA0274}" type="datetimeFigureOut">
              <a:rPr lang="en-AU" smtClean="0"/>
              <a:pPr/>
              <a:t>30/08/2022</a:t>
            </a:fld>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AA2A2-BF09-4B42-8CE2-FB0BEFAE4F30}" type="slidenum">
              <a:rPr lang="en-AU" smtClean="0"/>
              <a:pPr/>
              <a:t>‹#›</a:t>
            </a:fld>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2" y="404664"/>
            <a:ext cx="3149607" cy="774194"/>
          </a:xfrm>
          <a:prstGeom prst="rect">
            <a:avLst/>
          </a:prstGeom>
        </p:spPr>
      </p:pic>
      <p:sp>
        <p:nvSpPr>
          <p:cNvPr id="7" name="Footer Placeholder 6">
            <a:extLst>
              <a:ext uri="{FF2B5EF4-FFF2-40B4-BE49-F238E27FC236}">
                <a16:creationId xmlns:a16="http://schemas.microsoft.com/office/drawing/2014/main" id="{5883455E-1EAE-A240-81BF-946F3CD8B9B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a:extLst>
              <a:ext uri="{FF2B5EF4-FFF2-40B4-BE49-F238E27FC236}">
                <a16:creationId xmlns:a16="http://schemas.microsoft.com/office/drawing/2014/main" id="{2051AD32-FD15-774C-BF02-EA6814FBEEDD}"/>
              </a:ext>
            </a:extLst>
          </p:cNvPr>
          <p:cNvSpPr>
            <a:spLocks noGrp="1"/>
          </p:cNvSpPr>
          <p:nvPr>
            <p:ph type="title"/>
          </p:nvPr>
        </p:nvSpPr>
        <p:spPr>
          <a:xfrm>
            <a:off x="838200" y="1844825"/>
            <a:ext cx="10515600" cy="1325563"/>
          </a:xfrm>
          <a:prstGeom prst="rect">
            <a:avLst/>
          </a:prstGeom>
        </p:spPr>
        <p:txBody>
          <a:bodyPr vert="horz" lIns="91440" tIns="45720" rIns="91440" bIns="45720" rtlCol="0" anchor="ctr">
            <a:normAutofit/>
          </a:bodyPr>
          <a:lstStyle/>
          <a:p>
            <a:r>
              <a:rPr lang="en-US" dirty="0"/>
              <a:t>Presentation title</a:t>
            </a:r>
          </a:p>
        </p:txBody>
      </p:sp>
    </p:spTree>
    <p:extLst>
      <p:ext uri="{BB962C8B-B14F-4D97-AF65-F5344CB8AC3E}">
        <p14:creationId xmlns:p14="http://schemas.microsoft.com/office/powerpoint/2010/main" val="2803417229"/>
      </p:ext>
    </p:extLst>
  </p:cSld>
  <p:clrMap bg1="lt1" tx1="dk1" bg2="lt2" tx2="dk2" accent1="accent1" accent2="accent2" accent3="accent3" accent4="accent4" accent5="accent5" accent6="accent6" hlink="hlink" folHlink="folHlink"/>
  <p:sldLayoutIdLst>
    <p:sldLayoutId id="2147483737" r:id="rId1"/>
  </p:sldLayoutIdLst>
  <p:txStyles>
    <p:titleStyle>
      <a:lvl1pPr algn="r" defTabSz="914400" rtl="0" eaLnBrk="1" latinLnBrk="0" hangingPunct="1">
        <a:spcBef>
          <a:spcPct val="0"/>
        </a:spcBef>
        <a:buNone/>
        <a:defRPr sz="4400" b="1" kern="1200">
          <a:solidFill>
            <a:srgbClr val="003C6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688" y="285815"/>
            <a:ext cx="6336000" cy="432048"/>
          </a:xfrm>
          <a:prstGeom prst="rect">
            <a:avLst/>
          </a:prstGeom>
        </p:spPr>
        <p:txBody>
          <a:bodyPr vert="horz" lIns="0" tIns="45720" rIns="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80000" y="1116000"/>
            <a:ext cx="11232000" cy="50405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98507851"/>
      </p:ext>
    </p:extLst>
  </p:cSld>
  <p:clrMap bg1="lt1" tx1="dk1" bg2="lt2" tx2="dk2" accent1="accent1" accent2="accent2" accent3="accent3" accent4="accent4" accent5="accent5" accent6="accent6" hlink="hlink" folHlink="folHlink"/>
  <p:sldLayoutIdLst>
    <p:sldLayoutId id="2147483798" r:id="rId1"/>
  </p:sldLayoutIdLst>
  <p:txStyles>
    <p:titleStyle>
      <a:lvl1pPr algn="l" defTabSz="914400" rtl="0" eaLnBrk="1" latinLnBrk="0" hangingPunct="1">
        <a:spcBef>
          <a:spcPct val="0"/>
        </a:spcBef>
        <a:buNone/>
        <a:defRPr sz="2000" b="1" i="0" kern="1200" baseline="0">
          <a:solidFill>
            <a:srgbClr val="003C69"/>
          </a:solidFill>
          <a:latin typeface="+mj-lt"/>
          <a:ea typeface="+mj-ea"/>
          <a:cs typeface="+mj-cs"/>
        </a:defRPr>
      </a:lvl1pPr>
    </p:titleStyle>
    <p:bodyStyle>
      <a:lvl1pPr marL="176213" indent="-176213" algn="l" defTabSz="914400" rtl="0" eaLnBrk="1" latinLnBrk="0" hangingPunct="1">
        <a:spcBef>
          <a:spcPct val="20000"/>
        </a:spcBef>
        <a:buFont typeface="Arial" pitchFamily="34" charset="0"/>
        <a:buChar char="•"/>
        <a:defRPr sz="2000" b="1" i="0" kern="1200" baseline="0">
          <a:solidFill>
            <a:srgbClr val="003C69"/>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263900" y="1705208"/>
            <a:ext cx="8426450" cy="977900"/>
          </a:xfrm>
          <a:prstGeom prst="rect">
            <a:avLst/>
          </a:prstGeom>
        </p:spPr>
        <p:txBody>
          <a:bodyPr/>
          <a:lstStyle>
            <a:lvl1pPr algn="r" defTabSz="914400" rtl="0" eaLnBrk="1" latinLnBrk="0" hangingPunct="1">
              <a:spcBef>
                <a:spcPct val="0"/>
              </a:spcBef>
              <a:buNone/>
              <a:defRPr sz="4400" b="1" kern="1200">
                <a:solidFill>
                  <a:srgbClr val="003C69"/>
                </a:solidFill>
                <a:latin typeface="+mj-lt"/>
                <a:ea typeface="+mj-ea"/>
                <a:cs typeface="+mj-cs"/>
              </a:defRPr>
            </a:lvl1p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Managing derived soil profile data</a:t>
            </a:r>
          </a:p>
        </p:txBody>
      </p:sp>
      <p:sp>
        <p:nvSpPr>
          <p:cNvPr id="3" name="Subtitle 8"/>
          <p:cNvSpPr txBox="1">
            <a:spLocks/>
          </p:cNvSpPr>
          <p:nvPr/>
        </p:nvSpPr>
        <p:spPr>
          <a:xfrm>
            <a:off x="6273800" y="2729632"/>
            <a:ext cx="5313584" cy="4225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AU" sz="1800" dirty="0"/>
              <a:t>Dennis van Gool, Ted Griffin, Simon Woodman</a:t>
            </a:r>
          </a:p>
          <a:p>
            <a:pPr marL="0" indent="0" algn="r">
              <a:buNone/>
            </a:pPr>
            <a:endParaRPr lang="en-AU" sz="1800" dirty="0"/>
          </a:p>
        </p:txBody>
      </p:sp>
    </p:spTree>
    <p:extLst>
      <p:ext uri="{BB962C8B-B14F-4D97-AF65-F5344CB8AC3E}">
        <p14:creationId xmlns:p14="http://schemas.microsoft.com/office/powerpoint/2010/main" val="334609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C1BFA5-AB62-C021-8213-21F095371CF1}"/>
              </a:ext>
            </a:extLst>
          </p:cNvPr>
          <p:cNvSpPr txBox="1"/>
          <p:nvPr/>
        </p:nvSpPr>
        <p:spPr>
          <a:xfrm>
            <a:off x="977899" y="3303634"/>
            <a:ext cx="3276601" cy="67191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SOURCE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QUERIES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DEPENDENCIES</a:t>
            </a:r>
          </a:p>
        </p:txBody>
      </p:sp>
      <p:sp>
        <p:nvSpPr>
          <p:cNvPr id="7" name="TextBox 6">
            <a:extLst>
              <a:ext uri="{FF2B5EF4-FFF2-40B4-BE49-F238E27FC236}">
                <a16:creationId xmlns:a16="http://schemas.microsoft.com/office/drawing/2014/main" id="{78BA8323-2A30-CC20-B1A2-881E08FD6FC7}"/>
              </a:ext>
            </a:extLst>
          </p:cNvPr>
          <p:cNvSpPr txBox="1"/>
          <p:nvPr/>
        </p:nvSpPr>
        <p:spPr>
          <a:xfrm>
            <a:off x="5041900" y="724093"/>
            <a:ext cx="5575300" cy="774507"/>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tables have a site identifier, and attribute and a value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SUMMARY_SAMPLES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(also has sample identifier)</a:t>
            </a:r>
          </a:p>
        </p:txBody>
      </p:sp>
      <p:sp>
        <p:nvSpPr>
          <p:cNvPr id="8" name="TextBox 7">
            <a:extLst>
              <a:ext uri="{FF2B5EF4-FFF2-40B4-BE49-F238E27FC236}">
                <a16:creationId xmlns:a16="http://schemas.microsoft.com/office/drawing/2014/main" id="{7A938337-6663-6F1D-ECEC-5457F28068C5}"/>
              </a:ext>
            </a:extLst>
          </p:cNvPr>
          <p:cNvSpPr txBox="1"/>
          <p:nvPr/>
        </p:nvSpPr>
        <p:spPr>
          <a:xfrm>
            <a:off x="5099045" y="2081624"/>
            <a:ext cx="5378455"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SUMMARY_HORIZONS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(also has horizon)</a:t>
            </a:r>
          </a:p>
        </p:txBody>
      </p:sp>
      <p:sp>
        <p:nvSpPr>
          <p:cNvPr id="9" name="TextBox 8">
            <a:extLst>
              <a:ext uri="{FF2B5EF4-FFF2-40B4-BE49-F238E27FC236}">
                <a16:creationId xmlns:a16="http://schemas.microsoft.com/office/drawing/2014/main" id="{88B92FC8-5CBD-847C-3C55-5B37B8382F5B}"/>
              </a:ext>
            </a:extLst>
          </p:cNvPr>
          <p:cNvSpPr txBox="1"/>
          <p:nvPr/>
        </p:nvSpPr>
        <p:spPr>
          <a:xfrm>
            <a:off x="5099045" y="2928082"/>
            <a:ext cx="3594100"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SUMMARY_OBSERVATIONS</a:t>
            </a:r>
          </a:p>
        </p:txBody>
      </p:sp>
      <p:sp>
        <p:nvSpPr>
          <p:cNvPr id="10" name="TextBox 9">
            <a:extLst>
              <a:ext uri="{FF2B5EF4-FFF2-40B4-BE49-F238E27FC236}">
                <a16:creationId xmlns:a16="http://schemas.microsoft.com/office/drawing/2014/main" id="{F77FEC71-A3F0-3FE7-71CF-93CC1C16A030}"/>
              </a:ext>
            </a:extLst>
          </p:cNvPr>
          <p:cNvSpPr txBox="1"/>
          <p:nvPr/>
        </p:nvSpPr>
        <p:spPr>
          <a:xfrm>
            <a:off x="4781550" y="5626514"/>
            <a:ext cx="6095999" cy="671915"/>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a:t>
            </a:r>
            <a:r>
              <a:rPr lang="en-US" b="1" dirty="0">
                <a:latin typeface="Calibri" panose="020F0502020204030204" pitchFamily="34" charset="0"/>
                <a:ea typeface="Calibri" panose="020F0502020204030204" pitchFamily="34" charset="0"/>
                <a:cs typeface="Times New Roman" panose="02020603050405020304" pitchFamily="18" charset="0"/>
              </a:rPr>
              <a:t> (Spreadsheet, CSV </a:t>
            </a:r>
            <a:r>
              <a:rPr lang="en-US" b="1" dirty="0" err="1">
                <a:latin typeface="Calibri" panose="020F0502020204030204" pitchFamily="34" charset="0"/>
                <a:ea typeface="Calibri" panose="020F0502020204030204" pitchFamily="34" charset="0"/>
                <a:cs typeface="Times New Roman" panose="02020603050405020304" pitchFamily="18" charset="0"/>
              </a:rPr>
              <a:t>etc</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summaries for Modelers to use</a:t>
            </a:r>
          </a:p>
        </p:txBody>
      </p:sp>
      <p:cxnSp>
        <p:nvCxnSpPr>
          <p:cNvPr id="15" name="Straight Arrow Connector 14">
            <a:extLst>
              <a:ext uri="{FF2B5EF4-FFF2-40B4-BE49-F238E27FC236}">
                <a16:creationId xmlns:a16="http://schemas.microsoft.com/office/drawing/2014/main" id="{5696C8F0-FA6A-2B3C-99D6-BB19B0791786}"/>
              </a:ext>
            </a:extLst>
          </p:cNvPr>
          <p:cNvCxnSpPr>
            <a:cxnSpLocks/>
          </p:cNvCxnSpPr>
          <p:nvPr/>
        </p:nvCxnSpPr>
        <p:spPr>
          <a:xfrm>
            <a:off x="6096000" y="4361683"/>
            <a:ext cx="0" cy="127345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1A9F574-B6AF-F96D-A777-78E3B0DC3CDF}"/>
              </a:ext>
            </a:extLst>
          </p:cNvPr>
          <p:cNvSpPr/>
          <p:nvPr/>
        </p:nvSpPr>
        <p:spPr>
          <a:xfrm>
            <a:off x="4737101" y="341180"/>
            <a:ext cx="5740399" cy="38371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333629E-8393-53E7-6BAC-9427D2F80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85" y="413252"/>
            <a:ext cx="3431316" cy="217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a:extLst>
              <a:ext uri="{FF2B5EF4-FFF2-40B4-BE49-F238E27FC236}">
                <a16:creationId xmlns:a16="http://schemas.microsoft.com/office/drawing/2014/main" id="{0C8557AE-085A-309E-E710-E205EDD9F998}"/>
              </a:ext>
            </a:extLst>
          </p:cNvPr>
          <p:cNvCxnSpPr>
            <a:cxnSpLocks/>
          </p:cNvCxnSpPr>
          <p:nvPr/>
        </p:nvCxnSpPr>
        <p:spPr>
          <a:xfrm>
            <a:off x="1816100" y="2583947"/>
            <a:ext cx="0" cy="71968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B834506-CED8-A73E-EC43-9958990398F6}"/>
              </a:ext>
            </a:extLst>
          </p:cNvPr>
          <p:cNvCxnSpPr>
            <a:cxnSpLocks/>
          </p:cNvCxnSpPr>
          <p:nvPr/>
        </p:nvCxnSpPr>
        <p:spPr>
          <a:xfrm>
            <a:off x="3683000" y="3639591"/>
            <a:ext cx="850900"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334BD5F-DE0B-800E-5A70-705C8F9AE1E0}"/>
              </a:ext>
            </a:extLst>
          </p:cNvPr>
          <p:cNvSpPr/>
          <p:nvPr/>
        </p:nvSpPr>
        <p:spPr>
          <a:xfrm>
            <a:off x="977900" y="965200"/>
            <a:ext cx="21463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79BACDB-C2D0-5AAC-C2A6-F1B051D46A8D}"/>
              </a:ext>
            </a:extLst>
          </p:cNvPr>
          <p:cNvSpPr txBox="1"/>
          <p:nvPr/>
        </p:nvSpPr>
        <p:spPr>
          <a:xfrm>
            <a:off x="1127125" y="1190827"/>
            <a:ext cx="1746249" cy="375552"/>
          </a:xfrm>
          <a:prstGeom prst="rect">
            <a:avLst/>
          </a:prstGeom>
          <a:noFill/>
        </p:spPr>
        <p:txBody>
          <a:bodyPr wrap="square">
            <a:spAutoFit/>
          </a:bodyPr>
          <a:lstStyle/>
          <a:p>
            <a:pPr marL="0" marR="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SOIL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FF71ED3-25C0-F400-6ED4-AECCEB08CFE3}"/>
              </a:ext>
            </a:extLst>
          </p:cNvPr>
          <p:cNvSpPr/>
          <p:nvPr/>
        </p:nvSpPr>
        <p:spPr>
          <a:xfrm>
            <a:off x="4486916" y="5186185"/>
            <a:ext cx="6240768" cy="12734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C108828-6161-F4CC-76E7-46A91C835D5D}"/>
              </a:ext>
            </a:extLst>
          </p:cNvPr>
          <p:cNvSpPr txBox="1"/>
          <p:nvPr/>
        </p:nvSpPr>
        <p:spPr>
          <a:xfrm>
            <a:off x="9232910" y="4773935"/>
            <a:ext cx="1597650" cy="470000"/>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Job done!?</a:t>
            </a:r>
          </a:p>
        </p:txBody>
      </p:sp>
    </p:spTree>
    <p:extLst>
      <p:ext uri="{BB962C8B-B14F-4D97-AF65-F5344CB8AC3E}">
        <p14:creationId xmlns:p14="http://schemas.microsoft.com/office/powerpoint/2010/main" val="27561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5625C-9C65-9C88-D778-E8AF5EB4AA17}"/>
              </a:ext>
            </a:extLst>
          </p:cNvPr>
          <p:cNvSpPr txBox="1"/>
          <p:nvPr/>
        </p:nvSpPr>
        <p:spPr>
          <a:xfrm>
            <a:off x="652104" y="863412"/>
            <a:ext cx="10595016" cy="2004331"/>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Maximum pH at a specific depth e.g. 15-30cm is easy…..</a:t>
            </a:r>
            <a:r>
              <a:rPr lang="en-US" sz="2000" dirty="0">
                <a:latin typeface="Calibri" panose="020F0502020204030204" pitchFamily="34" charset="0"/>
                <a:ea typeface="Calibri" panose="020F0502020204030204" pitchFamily="34" charset="0"/>
                <a:cs typeface="Times New Roman" panose="02020603050405020304" pitchFamily="18" charset="0"/>
              </a:rPr>
              <a:t>But in WA data there are</a:t>
            </a:r>
          </a:p>
          <a:p>
            <a:pPr marL="342900" marR="0" indent="-34290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11 Laboratory pH methods</a:t>
            </a:r>
          </a:p>
          <a:p>
            <a:pPr marL="342900" indent="-34290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8 Field pH methods (plus undocumented)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Much pH data is very old</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Subsoil is not at 15-30cm</a:t>
            </a:r>
          </a:p>
        </p:txBody>
      </p:sp>
      <p:sp>
        <p:nvSpPr>
          <p:cNvPr id="5" name="TextBox 4">
            <a:extLst>
              <a:ext uri="{FF2B5EF4-FFF2-40B4-BE49-F238E27FC236}">
                <a16:creationId xmlns:a16="http://schemas.microsoft.com/office/drawing/2014/main" id="{BD1642A7-6BB4-EC3B-B009-3ADF980A5B58}"/>
              </a:ext>
            </a:extLst>
          </p:cNvPr>
          <p:cNvSpPr txBox="1"/>
          <p:nvPr/>
        </p:nvSpPr>
        <p:spPr>
          <a:xfrm>
            <a:off x="652104" y="3294212"/>
            <a:ext cx="10354252" cy="407035"/>
          </a:xfrm>
          <a:prstGeom prst="rect">
            <a:avLst/>
          </a:prstGeom>
          <a:noFill/>
        </p:spPr>
        <p:txBody>
          <a:bodyPr wrap="square">
            <a:sp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Need pH in</a:t>
            </a:r>
            <a:r>
              <a:rPr lang="en-US" sz="2000" dirty="0">
                <a:effectLst/>
                <a:latin typeface="Calibri" panose="020F0502020204030204" pitchFamily="34" charset="0"/>
                <a:ea typeface="Calibri" panose="020F0502020204030204" pitchFamily="34" charset="0"/>
                <a:cs typeface="Times New Roman" panose="02020603050405020304" pitchFamily="18" charset="0"/>
              </a:rPr>
              <a:t> texture contrast layer,  but texture contrast layer is poorly recorded.</a:t>
            </a:r>
          </a:p>
        </p:txBody>
      </p:sp>
      <p:sp>
        <p:nvSpPr>
          <p:cNvPr id="7" name="TextBox 6">
            <a:extLst>
              <a:ext uri="{FF2B5EF4-FFF2-40B4-BE49-F238E27FC236}">
                <a16:creationId xmlns:a16="http://schemas.microsoft.com/office/drawing/2014/main" id="{A6C6DCDC-4F21-0DAB-6601-E4F53A0618BD}"/>
              </a:ext>
            </a:extLst>
          </p:cNvPr>
          <p:cNvSpPr txBox="1"/>
          <p:nvPr/>
        </p:nvSpPr>
        <p:spPr>
          <a:xfrm>
            <a:off x="652104" y="3980894"/>
            <a:ext cx="10595016" cy="736355"/>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have &gt;10 pH queries and &gt;12 texture queries to derive soil type and texture contrast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(It has around 80% match to available classified profiles)</a:t>
            </a:r>
          </a:p>
        </p:txBody>
      </p:sp>
      <p:sp>
        <p:nvSpPr>
          <p:cNvPr id="9" name="TextBox 8">
            <a:extLst>
              <a:ext uri="{FF2B5EF4-FFF2-40B4-BE49-F238E27FC236}">
                <a16:creationId xmlns:a16="http://schemas.microsoft.com/office/drawing/2014/main" id="{2CCF8569-D1F2-5657-FB51-F065BED6829A}"/>
              </a:ext>
            </a:extLst>
          </p:cNvPr>
          <p:cNvSpPr txBox="1"/>
          <p:nvPr/>
        </p:nvSpPr>
        <p:spPr>
          <a:xfrm>
            <a:off x="652104" y="5612273"/>
            <a:ext cx="10066696" cy="47000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result is a spreadsheet view of soil information summarized for each site</a:t>
            </a:r>
          </a:p>
        </p:txBody>
      </p:sp>
      <p:sp>
        <p:nvSpPr>
          <p:cNvPr id="6" name="TextBox 5">
            <a:extLst>
              <a:ext uri="{FF2B5EF4-FFF2-40B4-BE49-F238E27FC236}">
                <a16:creationId xmlns:a16="http://schemas.microsoft.com/office/drawing/2014/main" id="{85D2FF8D-FDAB-33CC-B912-8BEE8513502E}"/>
              </a:ext>
            </a:extLst>
          </p:cNvPr>
          <p:cNvSpPr txBox="1"/>
          <p:nvPr/>
        </p:nvSpPr>
        <p:spPr>
          <a:xfrm>
            <a:off x="652103" y="242824"/>
            <a:ext cx="7551119" cy="532903"/>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Example – Subsoil pH in texture contrast clay</a:t>
            </a:r>
          </a:p>
        </p:txBody>
      </p:sp>
    </p:spTree>
    <p:extLst>
      <p:ext uri="{BB962C8B-B14F-4D97-AF65-F5344CB8AC3E}">
        <p14:creationId xmlns:p14="http://schemas.microsoft.com/office/powerpoint/2010/main" val="32406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86A989-5A18-90D5-372D-D498E6499027}"/>
              </a:ext>
            </a:extLst>
          </p:cNvPr>
          <p:cNvGraphicFramePr>
            <a:graphicFrameLocks noGrp="1"/>
          </p:cNvGraphicFramePr>
          <p:nvPr>
            <p:extLst>
              <p:ext uri="{D42A27DB-BD31-4B8C-83A1-F6EECF244321}">
                <p14:modId xmlns:p14="http://schemas.microsoft.com/office/powerpoint/2010/main" val="94742885"/>
              </p:ext>
            </p:extLst>
          </p:nvPr>
        </p:nvGraphicFramePr>
        <p:xfrm>
          <a:off x="653143" y="1350628"/>
          <a:ext cx="9934667" cy="5350700"/>
        </p:xfrm>
        <a:graphic>
          <a:graphicData uri="http://schemas.openxmlformats.org/drawingml/2006/table">
            <a:tbl>
              <a:tblPr>
                <a:tableStyleId>{5C22544A-7EE6-4342-B048-85BDC9FD1C3A}</a:tableStyleId>
              </a:tblPr>
              <a:tblGrid>
                <a:gridCol w="870857">
                  <a:extLst>
                    <a:ext uri="{9D8B030D-6E8A-4147-A177-3AD203B41FA5}">
                      <a16:colId xmlns:a16="http://schemas.microsoft.com/office/drawing/2014/main" val="3972051826"/>
                    </a:ext>
                  </a:extLst>
                </a:gridCol>
                <a:gridCol w="673100">
                  <a:extLst>
                    <a:ext uri="{9D8B030D-6E8A-4147-A177-3AD203B41FA5}">
                      <a16:colId xmlns:a16="http://schemas.microsoft.com/office/drawing/2014/main" val="3299558892"/>
                    </a:ext>
                  </a:extLst>
                </a:gridCol>
                <a:gridCol w="749300">
                  <a:extLst>
                    <a:ext uri="{9D8B030D-6E8A-4147-A177-3AD203B41FA5}">
                      <a16:colId xmlns:a16="http://schemas.microsoft.com/office/drawing/2014/main" val="3134962009"/>
                    </a:ext>
                  </a:extLst>
                </a:gridCol>
                <a:gridCol w="526562">
                  <a:extLst>
                    <a:ext uri="{9D8B030D-6E8A-4147-A177-3AD203B41FA5}">
                      <a16:colId xmlns:a16="http://schemas.microsoft.com/office/drawing/2014/main" val="3925658774"/>
                    </a:ext>
                  </a:extLst>
                </a:gridCol>
                <a:gridCol w="1582615">
                  <a:extLst>
                    <a:ext uri="{9D8B030D-6E8A-4147-A177-3AD203B41FA5}">
                      <a16:colId xmlns:a16="http://schemas.microsoft.com/office/drawing/2014/main" val="1165532622"/>
                    </a:ext>
                  </a:extLst>
                </a:gridCol>
                <a:gridCol w="1336431">
                  <a:extLst>
                    <a:ext uri="{9D8B030D-6E8A-4147-A177-3AD203B41FA5}">
                      <a16:colId xmlns:a16="http://schemas.microsoft.com/office/drawing/2014/main" val="2199210378"/>
                    </a:ext>
                  </a:extLst>
                </a:gridCol>
                <a:gridCol w="1178169">
                  <a:extLst>
                    <a:ext uri="{9D8B030D-6E8A-4147-A177-3AD203B41FA5}">
                      <a16:colId xmlns:a16="http://schemas.microsoft.com/office/drawing/2014/main" val="1497639323"/>
                    </a:ext>
                  </a:extLst>
                </a:gridCol>
                <a:gridCol w="3017633">
                  <a:extLst>
                    <a:ext uri="{9D8B030D-6E8A-4147-A177-3AD203B41FA5}">
                      <a16:colId xmlns:a16="http://schemas.microsoft.com/office/drawing/2014/main" val="2864463761"/>
                    </a:ext>
                  </a:extLst>
                </a:gridCol>
              </a:tblGrid>
              <a:tr h="1297691">
                <a:tc>
                  <a:txBody>
                    <a:bodyPr/>
                    <a:lstStyle/>
                    <a:p>
                      <a:pPr algn="ctr" fontAlgn="b"/>
                      <a:r>
                        <a:rPr lang="en-US" sz="1800" b="1" u="none" strike="noStrike" dirty="0">
                          <a:effectLst/>
                        </a:rPr>
                        <a:t>AGENCY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PROJ_CODE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S_ID</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O_ID</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Maximum Subsoil pH(w)</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Depth to texture change (cm)</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Likely soil</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decode</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5762739"/>
                  </a:ext>
                </a:extLst>
              </a:tr>
              <a:tr h="1662057">
                <a:tc>
                  <a:txBody>
                    <a:bodyPr/>
                    <a:lstStyle/>
                    <a:p>
                      <a:pPr algn="l" fontAlgn="b"/>
                      <a:r>
                        <a:rPr lang="en-US" sz="1800" u="none" strike="noStrike" dirty="0">
                          <a:effectLst/>
                        </a:rPr>
                        <a:t>501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ADA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0001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5.4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SLD</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Shallow loamy duplex</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2125281"/>
                  </a:ext>
                </a:extLst>
              </a:tr>
              <a:tr h="1108039">
                <a:tc>
                  <a:txBody>
                    <a:bodyPr/>
                    <a:lstStyle/>
                    <a:p>
                      <a:pPr algn="l" fontAlgn="b"/>
                      <a:r>
                        <a:rPr lang="en-US" sz="1800" u="none" strike="noStrike">
                          <a:effectLst/>
                        </a:rPr>
                        <a:t>501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0002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6.6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50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SE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Sandy Earth</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6085493"/>
                  </a:ext>
                </a:extLst>
              </a:tr>
              <a:tr h="1108039">
                <a:tc>
                  <a:txBody>
                    <a:bodyPr/>
                    <a:lstStyle/>
                    <a:p>
                      <a:pPr algn="l" fontAlgn="b"/>
                      <a:r>
                        <a:rPr lang="en-US" sz="1800" u="none" strike="noStrike">
                          <a:effectLst/>
                        </a:rPr>
                        <a:t>501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0003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5.8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DS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Deep sand</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3403718"/>
                  </a:ext>
                </a:extLst>
              </a:tr>
            </a:tbl>
          </a:graphicData>
        </a:graphic>
      </p:graphicFrame>
      <p:sp>
        <p:nvSpPr>
          <p:cNvPr id="3" name="TextBox 2">
            <a:extLst>
              <a:ext uri="{FF2B5EF4-FFF2-40B4-BE49-F238E27FC236}">
                <a16:creationId xmlns:a16="http://schemas.microsoft.com/office/drawing/2014/main" id="{29E59843-D7B4-03BD-7DAE-0421E27D3FA9}"/>
              </a:ext>
            </a:extLst>
          </p:cNvPr>
          <p:cNvSpPr txBox="1"/>
          <p:nvPr/>
        </p:nvSpPr>
        <p:spPr>
          <a:xfrm>
            <a:off x="2200712" y="570869"/>
            <a:ext cx="4466788" cy="532903"/>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spreadsheet summary</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A45266-0457-46D3-5C75-9D488B7B27FB}"/>
              </a:ext>
            </a:extLst>
          </p:cNvPr>
          <p:cNvSpPr txBox="1"/>
          <p:nvPr/>
        </p:nvSpPr>
        <p:spPr>
          <a:xfrm>
            <a:off x="6667500" y="570869"/>
            <a:ext cx="1905000"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(Job done?)</a:t>
            </a:r>
            <a:endParaRPr lang="en-US" sz="2800" dirty="0"/>
          </a:p>
        </p:txBody>
      </p:sp>
    </p:spTree>
    <p:extLst>
      <p:ext uri="{BB962C8B-B14F-4D97-AF65-F5344CB8AC3E}">
        <p14:creationId xmlns:p14="http://schemas.microsoft.com/office/powerpoint/2010/main" val="161103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DEA3D-3E9E-BF54-570F-0C3F8CCCADEF}"/>
              </a:ext>
            </a:extLst>
          </p:cNvPr>
          <p:cNvSpPr txBox="1"/>
          <p:nvPr/>
        </p:nvSpPr>
        <p:spPr>
          <a:xfrm>
            <a:off x="177800" y="252088"/>
            <a:ext cx="11849099" cy="1033616"/>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valuable (exciting </a:t>
            </a:r>
            <a:r>
              <a:rPr lang="en-US" sz="28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part </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logic or assumption are captured </a:t>
            </a:r>
            <a:r>
              <a:rPr lang="en-US" sz="2000" dirty="0">
                <a:effectLst/>
                <a:latin typeface="Calibri" panose="020F0502020204030204" pitchFamily="34" charset="0"/>
                <a:ea typeface="Calibri" panose="020F0502020204030204" pitchFamily="34" charset="0"/>
                <a:cs typeface="Times New Roman" panose="02020603050405020304" pitchFamily="18" charset="0"/>
              </a:rPr>
              <a:t>as data.</a:t>
            </a:r>
          </a:p>
          <a:p>
            <a:pPr marL="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Source SQL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400" b="1" dirty="0">
                <a:latin typeface="Calibri" panose="020F0502020204030204" pitchFamily="34" charset="0"/>
                <a:ea typeface="Calibri" panose="020F0502020204030204" pitchFamily="34" charset="0"/>
                <a:cs typeface="Times New Roman" panose="02020603050405020304" pitchFamily="18" charset="0"/>
              </a:rPr>
              <a:t>dependencies</a:t>
            </a:r>
            <a:r>
              <a:rPr lang="en-US" sz="2000" dirty="0">
                <a:latin typeface="Calibri" panose="020F0502020204030204" pitchFamily="34" charset="0"/>
                <a:ea typeface="Calibri" panose="020F0502020204030204" pitchFamily="34" charset="0"/>
                <a:cs typeface="Times New Roman" panose="02020603050405020304" pitchFamily="18" charset="0"/>
              </a:rPr>
              <a:t> are </a:t>
            </a:r>
            <a:r>
              <a:rPr lang="en-US" sz="2400" b="1" dirty="0">
                <a:latin typeface="Calibri" panose="020F0502020204030204" pitchFamily="34" charset="0"/>
                <a:ea typeface="Calibri" panose="020F0502020204030204" pitchFamily="34" charset="0"/>
                <a:cs typeface="Times New Roman" panose="02020603050405020304" pitchFamily="18" charset="0"/>
              </a:rPr>
              <a:t>updated by code </a:t>
            </a:r>
            <a:r>
              <a:rPr lang="en-US" sz="2000" dirty="0">
                <a:latin typeface="Calibri" panose="020F0502020204030204" pitchFamily="34" charset="0"/>
                <a:ea typeface="Calibri" panose="020F0502020204030204" pitchFamily="34" charset="0"/>
                <a:cs typeface="Times New Roman" panose="02020603050405020304" pitchFamily="18" charset="0"/>
              </a:rPr>
              <a:t>with the push of a button </a:t>
            </a:r>
            <a:r>
              <a:rPr lang="en-US" sz="1400" dirty="0">
                <a:latin typeface="Calibri" panose="020F0502020204030204" pitchFamily="34" charset="0"/>
                <a:ea typeface="Calibri" panose="020F0502020204030204" pitchFamily="34" charset="0"/>
                <a:cs typeface="Times New Roman" panose="02020603050405020304" pitchFamily="18" charset="0"/>
              </a:rPr>
              <a:t>(or this could be automated)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7C998CB-6410-D3A8-63F7-CC291E7E3230}"/>
              </a:ext>
            </a:extLst>
          </p:cNvPr>
          <p:cNvGraphicFramePr>
            <a:graphicFrameLocks noGrp="1"/>
          </p:cNvGraphicFramePr>
          <p:nvPr>
            <p:extLst>
              <p:ext uri="{D42A27DB-BD31-4B8C-83A1-F6EECF244321}">
                <p14:modId xmlns:p14="http://schemas.microsoft.com/office/powerpoint/2010/main" val="4205039671"/>
              </p:ext>
            </p:extLst>
          </p:nvPr>
        </p:nvGraphicFramePr>
        <p:xfrm>
          <a:off x="352337" y="1627464"/>
          <a:ext cx="8913184" cy="5139840"/>
        </p:xfrm>
        <a:graphic>
          <a:graphicData uri="http://schemas.openxmlformats.org/drawingml/2006/table">
            <a:tbl>
              <a:tblPr>
                <a:tableStyleId>{5C22544A-7EE6-4342-B048-85BDC9FD1C3A}</a:tableStyleId>
              </a:tblPr>
              <a:tblGrid>
                <a:gridCol w="343949">
                  <a:extLst>
                    <a:ext uri="{9D8B030D-6E8A-4147-A177-3AD203B41FA5}">
                      <a16:colId xmlns:a16="http://schemas.microsoft.com/office/drawing/2014/main" val="3389712245"/>
                    </a:ext>
                  </a:extLst>
                </a:gridCol>
                <a:gridCol w="629175">
                  <a:extLst>
                    <a:ext uri="{9D8B030D-6E8A-4147-A177-3AD203B41FA5}">
                      <a16:colId xmlns:a16="http://schemas.microsoft.com/office/drawing/2014/main" val="323498494"/>
                    </a:ext>
                  </a:extLst>
                </a:gridCol>
                <a:gridCol w="746620">
                  <a:extLst>
                    <a:ext uri="{9D8B030D-6E8A-4147-A177-3AD203B41FA5}">
                      <a16:colId xmlns:a16="http://schemas.microsoft.com/office/drawing/2014/main" val="660558191"/>
                    </a:ext>
                  </a:extLst>
                </a:gridCol>
                <a:gridCol w="5493058">
                  <a:extLst>
                    <a:ext uri="{9D8B030D-6E8A-4147-A177-3AD203B41FA5}">
                      <a16:colId xmlns:a16="http://schemas.microsoft.com/office/drawing/2014/main" val="1840871885"/>
                    </a:ext>
                  </a:extLst>
                </a:gridCol>
                <a:gridCol w="537035">
                  <a:extLst>
                    <a:ext uri="{9D8B030D-6E8A-4147-A177-3AD203B41FA5}">
                      <a16:colId xmlns:a16="http://schemas.microsoft.com/office/drawing/2014/main" val="211801867"/>
                    </a:ext>
                  </a:extLst>
                </a:gridCol>
                <a:gridCol w="570085">
                  <a:extLst>
                    <a:ext uri="{9D8B030D-6E8A-4147-A177-3AD203B41FA5}">
                      <a16:colId xmlns:a16="http://schemas.microsoft.com/office/drawing/2014/main" val="1434199322"/>
                    </a:ext>
                  </a:extLst>
                </a:gridCol>
                <a:gridCol w="593262">
                  <a:extLst>
                    <a:ext uri="{9D8B030D-6E8A-4147-A177-3AD203B41FA5}">
                      <a16:colId xmlns:a16="http://schemas.microsoft.com/office/drawing/2014/main" val="1607267309"/>
                    </a:ext>
                  </a:extLst>
                </a:gridCol>
              </a:tblGrid>
              <a:tr h="360065">
                <a:tc>
                  <a:txBody>
                    <a:bodyPr/>
                    <a:lstStyle/>
                    <a:p>
                      <a:pPr algn="ctr" fontAlgn="b"/>
                      <a:r>
                        <a:rPr lang="en-US" sz="1200" b="1" u="none" strike="noStrike" dirty="0">
                          <a:effectLst/>
                        </a:rPr>
                        <a:t>ID</a:t>
                      </a:r>
                      <a:endParaRPr lang="en-US" sz="1200" b="1" i="0" u="none" strike="noStrike" dirty="0">
                        <a:solidFill>
                          <a:srgbClr val="000000"/>
                        </a:solidFill>
                        <a:effectLst/>
                        <a:latin typeface="Calibri" panose="020F0502020204030204" pitchFamily="34" charset="0"/>
                      </a:endParaRPr>
                    </a:p>
                  </a:txBody>
                  <a:tcPr marL="7857" marR="7857" marT="7857" marB="0" anchor="b"/>
                </a:tc>
                <a:tc>
                  <a:txBody>
                    <a:bodyPr/>
                    <a:lstStyle/>
                    <a:p>
                      <a:pPr algn="ctr" fontAlgn="b"/>
                      <a:r>
                        <a:rPr lang="en-US" sz="1200" b="1" u="none" strike="noStrike" dirty="0">
                          <a:effectLst/>
                        </a:rPr>
                        <a:t>TABLE</a:t>
                      </a:r>
                      <a:endParaRPr lang="en-US" sz="1200" b="1" i="0" u="none" strike="noStrike" dirty="0">
                        <a:solidFill>
                          <a:srgbClr val="000000"/>
                        </a:solidFill>
                        <a:effectLst/>
                        <a:latin typeface="Calibri" panose="020F0502020204030204" pitchFamily="34" charset="0"/>
                      </a:endParaRPr>
                    </a:p>
                  </a:txBody>
                  <a:tcPr marL="7857" marR="7857" marT="7857" marB="0" anchor="b"/>
                </a:tc>
                <a:tc>
                  <a:txBody>
                    <a:bodyPr/>
                    <a:lstStyle/>
                    <a:p>
                      <a:pPr algn="ctr" fontAlgn="b"/>
                      <a:r>
                        <a:rPr lang="en-US" sz="1200" b="1" u="none" strike="noStrike" dirty="0">
                          <a:effectLst/>
                        </a:rPr>
                        <a:t>PARAM</a:t>
                      </a:r>
                    </a:p>
                  </a:txBody>
                  <a:tcPr marL="7857" marR="7857" marT="7857" marB="0" anchor="b"/>
                </a:tc>
                <a:tc>
                  <a:txBody>
                    <a:bodyPr/>
                    <a:lstStyle/>
                    <a:p>
                      <a:pPr algn="ctr" fontAlgn="b"/>
                      <a:r>
                        <a:rPr lang="en-US" sz="1200" b="1" u="none" strike="noStrike" dirty="0">
                          <a:effectLst/>
                        </a:rPr>
                        <a:t>SOURCE_SQL</a:t>
                      </a:r>
                      <a:endParaRPr lang="en-US" sz="1200" b="1" i="0" u="none" strike="noStrike" dirty="0">
                        <a:solidFill>
                          <a:srgbClr val="000000"/>
                        </a:solidFill>
                        <a:effectLst/>
                        <a:latin typeface="Calibri" panose="020F0502020204030204" pitchFamily="34" charset="0"/>
                      </a:endParaRPr>
                    </a:p>
                  </a:txBody>
                  <a:tcPr marL="7857" marR="7857" marT="7857" marB="0" anchor="b"/>
                </a:tc>
                <a:tc>
                  <a:txBody>
                    <a:bodyPr/>
                    <a:lstStyle/>
                    <a:p>
                      <a:pPr algn="ctr" fontAlgn="b"/>
                      <a:r>
                        <a:rPr lang="en-US" sz="1200" b="1" u="none" strike="noStrike" dirty="0">
                          <a:effectLst/>
                        </a:rPr>
                        <a:t>ORDER</a:t>
                      </a:r>
                      <a:endParaRPr lang="en-US" sz="1200" b="1" i="0" u="none" strike="noStrike" dirty="0">
                        <a:solidFill>
                          <a:srgbClr val="000000"/>
                        </a:solidFill>
                        <a:effectLst/>
                        <a:latin typeface="Calibri" panose="020F0502020204030204" pitchFamily="34" charset="0"/>
                      </a:endParaRPr>
                    </a:p>
                  </a:txBody>
                  <a:tcPr marL="7857" marR="7857" marT="7857" marB="0" anchor="b"/>
                </a:tc>
                <a:tc>
                  <a:txBody>
                    <a:bodyPr/>
                    <a:lstStyle/>
                    <a:p>
                      <a:pPr algn="ctr" fontAlgn="b"/>
                      <a:r>
                        <a:rPr lang="en-US" sz="1200" b="1" u="none" strike="noStrike" dirty="0">
                          <a:effectLst/>
                        </a:rPr>
                        <a:t>LAST_</a:t>
                      </a:r>
                    </a:p>
                    <a:p>
                      <a:pPr algn="ctr" fontAlgn="b"/>
                      <a:r>
                        <a:rPr lang="en-US" sz="1200" b="1" u="none" strike="noStrike" dirty="0">
                          <a:effectLst/>
                        </a:rPr>
                        <a:t>RUN</a:t>
                      </a:r>
                      <a:endParaRPr lang="en-US" sz="1200" b="1" i="0" u="none" strike="noStrike" dirty="0">
                        <a:solidFill>
                          <a:srgbClr val="000000"/>
                        </a:solidFill>
                        <a:effectLst/>
                        <a:latin typeface="Calibri" panose="020F0502020204030204" pitchFamily="34" charset="0"/>
                      </a:endParaRPr>
                    </a:p>
                  </a:txBody>
                  <a:tcPr marL="7857" marR="7857" marT="7857" marB="0" anchor="b"/>
                </a:tc>
                <a:tc>
                  <a:txBody>
                    <a:bodyPr/>
                    <a:lstStyle/>
                    <a:p>
                      <a:pPr algn="ctr" fontAlgn="b"/>
                      <a:r>
                        <a:rPr lang="en-US" sz="1200" b="1" u="none" strike="noStrike" dirty="0">
                          <a:effectLst/>
                        </a:rPr>
                        <a:t>COUNT</a:t>
                      </a:r>
                      <a:endParaRPr lang="en-US" sz="1200" b="1" i="0" u="none" strike="noStrike" dirty="0">
                        <a:solidFill>
                          <a:srgbClr val="000000"/>
                        </a:solidFill>
                        <a:effectLst/>
                        <a:latin typeface="Calibri" panose="020F0502020204030204" pitchFamily="34" charset="0"/>
                      </a:endParaRPr>
                    </a:p>
                  </a:txBody>
                  <a:tcPr marL="7857" marR="7857" marT="7857" marB="0" anchor="b"/>
                </a:tc>
                <a:extLst>
                  <a:ext uri="{0D108BD9-81ED-4DB2-BD59-A6C34878D82A}">
                    <a16:rowId xmlns:a16="http://schemas.microsoft.com/office/drawing/2014/main" val="3588112274"/>
                  </a:ext>
                </a:extLst>
              </a:tr>
              <a:tr h="4766223">
                <a:tc>
                  <a:txBody>
                    <a:bodyPr/>
                    <a:lstStyle/>
                    <a:p>
                      <a:pPr algn="r" fontAlgn="b"/>
                      <a:r>
                        <a:rPr lang="en-US" sz="1600" u="none" strike="noStrike" dirty="0">
                          <a:effectLst/>
                        </a:rPr>
                        <a:t>680</a:t>
                      </a:r>
                      <a:endParaRPr lang="en-US" sz="1600" b="0" i="0" u="none" strike="noStrike" dirty="0">
                        <a:solidFill>
                          <a:srgbClr val="000000"/>
                        </a:solidFill>
                        <a:effectLst/>
                        <a:latin typeface="Calibri" panose="020F0502020204030204" pitchFamily="34" charset="0"/>
                      </a:endParaRPr>
                    </a:p>
                  </a:txBody>
                  <a:tcPr marL="7857" marR="7857" marT="7857" marB="0"/>
                </a:tc>
                <a:tc>
                  <a:txBody>
                    <a:bodyPr/>
                    <a:lstStyle/>
                    <a:p>
                      <a:pPr algn="l" fontAlgn="b"/>
                      <a:r>
                        <a:rPr lang="en-US" sz="1600" u="none" strike="noStrike" dirty="0" err="1">
                          <a:effectLst/>
                        </a:rPr>
                        <a:t>Obser-vations</a:t>
                      </a:r>
                      <a:endParaRPr lang="en-US" sz="1600" b="0" i="0" u="none" strike="noStrike" dirty="0">
                        <a:solidFill>
                          <a:srgbClr val="000000"/>
                        </a:solidFill>
                        <a:effectLst/>
                        <a:latin typeface="Calibri" panose="020F0502020204030204" pitchFamily="34" charset="0"/>
                      </a:endParaRPr>
                    </a:p>
                  </a:txBody>
                  <a:tcPr marL="7857" marR="7857" marT="7857" marB="0"/>
                </a:tc>
                <a:tc>
                  <a:txBody>
                    <a:bodyPr/>
                    <a:lstStyle/>
                    <a:p>
                      <a:pPr algn="l" fontAlgn="b"/>
                      <a:r>
                        <a:rPr lang="en-US" sz="1600" b="0" i="0" u="none" strike="noStrike" dirty="0">
                          <a:solidFill>
                            <a:srgbClr val="000000"/>
                          </a:solidFill>
                          <a:effectLst/>
                          <a:latin typeface="Calibri" panose="020F0502020204030204" pitchFamily="34" charset="0"/>
                        </a:rPr>
                        <a:t>Subsoil pH</a:t>
                      </a:r>
                    </a:p>
                  </a:txBody>
                  <a:tcPr marL="7857" marR="7857" marT="7857" marB="0"/>
                </a:tc>
                <a:tc>
                  <a:txBody>
                    <a:bodyPr/>
                    <a:lstStyle/>
                    <a:p>
                      <a:pPr algn="l" fontAlgn="b"/>
                      <a:r>
                        <a:rPr lang="en-US" sz="1200" u="none" strike="noStrike" dirty="0">
                          <a:effectLst/>
                        </a:rPr>
                        <a:t>SELECT SH.AGENCY_CODE, SH.PROJ_CODE, SH.S_ID, SH.O_ID, Sum(H.H_LOWER_DEPTH-H.H_UPPER_DEPTH) A</a:t>
                      </a:r>
                      <a:br>
                        <a:rPr lang="en-US" sz="1200" u="none" strike="noStrike" dirty="0">
                          <a:effectLst/>
                        </a:rPr>
                      </a:br>
                      <a:r>
                        <a:rPr lang="en-US" sz="1200" u="none" strike="noStrike" dirty="0">
                          <a:effectLst/>
                        </a:rPr>
                        <a:t>FROM ((SOILS_C.SUMMARY_OBSERVATIONS SO INNER JOIN SOILS_C.SUMMARY_OBSERVATIONS SO2 ON (SO.O_ID = SO2.O_ID) AND (SO.S_ID = SO2.S_ID) AND (SO.PROJ_CODE = SO2.PROJ_CODE) AND (SO.AGENCY_CODE = SO2.AGENCY_CODE))</a:t>
                      </a:r>
                      <a:br>
                        <a:rPr lang="en-US" sz="1200" u="none" strike="noStrike" dirty="0">
                          <a:effectLst/>
                        </a:rPr>
                      </a:br>
                      <a:r>
                        <a:rPr lang="en-US" sz="1200" u="none" strike="noStrike" dirty="0">
                          <a:effectLst/>
                        </a:rPr>
                        <a:t> INNER JOIN SOILS_C.SUMMARY_HORIZONS SH ON (SO.AGENCY_CODE = SH.AGENCY_CODE) AND (SO.PROJ_CODE = SH.PROJ_CODE) AND (SO.S_ID = SH.S_ID) AND (SO.O_ID = SH.O_ID))</a:t>
                      </a:r>
                      <a:br>
                        <a:rPr lang="en-US" sz="1200" u="none" strike="noStrike" dirty="0">
                          <a:effectLst/>
                        </a:rPr>
                      </a:br>
                      <a:r>
                        <a:rPr lang="en-US" sz="1200" u="none" strike="noStrike" dirty="0">
                          <a:effectLst/>
                        </a:rPr>
                        <a:t> INNER JOIN SOILS_C.HORIZONS H ON (SH.AGENCY_CODE = H.AGENCY_CODE) AND (SH.PROJ_CODE = H.PROJ_CODE) AND (SH.S_ID = H.S_ID) AND (SH.O_ID = H.O_ID) AND (SH.H_NO = H.H_NO)</a:t>
                      </a:r>
                      <a:br>
                        <a:rPr lang="en-US" sz="1200" u="none" strike="noStrike" dirty="0">
                          <a:effectLst/>
                        </a:rPr>
                      </a:br>
                      <a:r>
                        <a:rPr lang="en-US" sz="1200" u="none" strike="noStrike" dirty="0">
                          <a:effectLst/>
                        </a:rPr>
                        <a:t>WHERE (((SH.H_NO)&gt;=SO2.SUM_VAL_NUMBER+1) AND ((SH.SUM_VAL_NUMBER)&gt;=8) AND ((SO.SUM_PARAM_CODE)='SO_DUPDEPTH2') AND ((SH.SUM_PARAM_CODE)='SH_PHW')</a:t>
                      </a:r>
                      <a:br>
                        <a:rPr lang="en-US" sz="1200" u="none" strike="noStrike" dirty="0">
                          <a:effectLst/>
                        </a:rPr>
                      </a:br>
                      <a:r>
                        <a:rPr lang="en-US" sz="1200" u="none" strike="noStrike" dirty="0">
                          <a:effectLst/>
                        </a:rPr>
                        <a:t> AND ((SO2.SUM_PARAM_CODE)='SO_DUPMINH_NO2') AND ((H.H_UPPER_DEPTH)&lt;80))</a:t>
                      </a:r>
                      <a:br>
                        <a:rPr lang="en-US" sz="1200" u="none" strike="noStrike" dirty="0">
                          <a:effectLst/>
                        </a:rPr>
                      </a:br>
                      <a:r>
                        <a:rPr lang="en-US" sz="1200" u="none" strike="noStrike" dirty="0">
                          <a:effectLst/>
                        </a:rPr>
                        <a:t> OR (((SH.H_NO)&gt;=SO2.SUM_VAL_NUMBER+2) AND ((SH.SUM_VAL_NUMBER)&gt;=8) AND ((SO.SUM_PARAM_CODE)='SO_DUPDEPTH2') AND ((SH.SUM_PARAM_CODE)='SH_PHW')</a:t>
                      </a:r>
                      <a:br>
                        <a:rPr lang="en-US" sz="1200" u="none" strike="noStrike" dirty="0">
                          <a:effectLst/>
                        </a:rPr>
                      </a:br>
                      <a:r>
                        <a:rPr lang="en-US" sz="1200" u="none" strike="noStrike" dirty="0">
                          <a:effectLst/>
                        </a:rPr>
                        <a:t> AND ((SO2.SUM_PARAM_CODE)='SO_DUPMINH_NO2') AND ((H.H_UPPER_DEPTH)&lt;80))</a:t>
                      </a:r>
                      <a:br>
                        <a:rPr lang="en-US" sz="1200" u="none" strike="noStrike" dirty="0">
                          <a:effectLst/>
                        </a:rPr>
                      </a:br>
                      <a:r>
                        <a:rPr lang="en-US" sz="1200" u="none" strike="noStrike" dirty="0">
                          <a:effectLst/>
                        </a:rPr>
                        <a:t>GROUP BY SH.AGENCY_CODE, SH.PROJ_CODE, SH.S_ID, SH.O_ID</a:t>
                      </a:r>
                      <a:br>
                        <a:rPr lang="en-US" sz="1200" u="none" strike="noStrike" dirty="0">
                          <a:effectLst/>
                        </a:rPr>
                      </a:br>
                      <a:r>
                        <a:rPr lang="en-US" sz="1200" u="none" strike="noStrike" dirty="0">
                          <a:effectLst/>
                        </a:rPr>
                        <a:t>HAVING (((Sum(H_LOWER_DEPTH-H_UPPER_DEPTH)) Is Not Null)) OR (((Sum(H_LOWER_DEPTH-H_UPPER_DEPTH)) Is Not Null))</a:t>
                      </a:r>
                      <a:endParaRPr lang="en-US" sz="1200" b="0" i="0" u="none" strike="noStrike" dirty="0">
                        <a:solidFill>
                          <a:srgbClr val="000000"/>
                        </a:solidFill>
                        <a:effectLst/>
                        <a:latin typeface="Calibri" panose="020F0502020204030204" pitchFamily="34" charset="0"/>
                      </a:endParaRPr>
                    </a:p>
                  </a:txBody>
                  <a:tcPr marL="7857" marR="7857" marT="7857" marB="0"/>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857" marR="7857" marT="7857" marB="0"/>
                </a:tc>
                <a:tc>
                  <a:txBody>
                    <a:bodyPr/>
                    <a:lstStyle/>
                    <a:p>
                      <a:pPr algn="r" fontAlgn="b"/>
                      <a:r>
                        <a:rPr lang="en-US" sz="1600" u="none" strike="noStrike" dirty="0">
                          <a:effectLst/>
                        </a:rPr>
                        <a:t>11-Aug-22</a:t>
                      </a:r>
                      <a:endParaRPr lang="en-US" sz="1600" b="0" i="0" u="none" strike="noStrike" dirty="0">
                        <a:solidFill>
                          <a:srgbClr val="000000"/>
                        </a:solidFill>
                        <a:effectLst/>
                        <a:latin typeface="Calibri" panose="020F0502020204030204" pitchFamily="34" charset="0"/>
                      </a:endParaRPr>
                    </a:p>
                  </a:txBody>
                  <a:tcPr marL="7857" marR="7857" marT="7857" marB="0"/>
                </a:tc>
                <a:tc>
                  <a:txBody>
                    <a:bodyPr/>
                    <a:lstStyle/>
                    <a:p>
                      <a:pPr algn="r" fontAlgn="b"/>
                      <a:r>
                        <a:rPr lang="en-US" sz="1600" u="none" strike="noStrike" dirty="0">
                          <a:effectLst/>
                        </a:rPr>
                        <a:t>9797</a:t>
                      </a:r>
                      <a:endParaRPr lang="en-US" sz="1600" b="0" i="0" u="none" strike="noStrike" dirty="0">
                        <a:solidFill>
                          <a:srgbClr val="000000"/>
                        </a:solidFill>
                        <a:effectLst/>
                        <a:latin typeface="Calibri" panose="020F0502020204030204" pitchFamily="34" charset="0"/>
                      </a:endParaRPr>
                    </a:p>
                  </a:txBody>
                  <a:tcPr marL="7857" marR="7857" marT="7857" marB="0"/>
                </a:tc>
                <a:extLst>
                  <a:ext uri="{0D108BD9-81ED-4DB2-BD59-A6C34878D82A}">
                    <a16:rowId xmlns:a16="http://schemas.microsoft.com/office/drawing/2014/main" val="138230924"/>
                  </a:ext>
                </a:extLst>
              </a:tr>
            </a:tbl>
          </a:graphicData>
        </a:graphic>
      </p:graphicFrame>
      <p:graphicFrame>
        <p:nvGraphicFramePr>
          <p:cNvPr id="6" name="Table 5">
            <a:extLst>
              <a:ext uri="{FF2B5EF4-FFF2-40B4-BE49-F238E27FC236}">
                <a16:creationId xmlns:a16="http://schemas.microsoft.com/office/drawing/2014/main" id="{2500C2CD-9F81-5B1B-CBE3-AA5305FD917D}"/>
              </a:ext>
            </a:extLst>
          </p:cNvPr>
          <p:cNvGraphicFramePr>
            <a:graphicFrameLocks noGrp="1"/>
          </p:cNvGraphicFramePr>
          <p:nvPr>
            <p:extLst>
              <p:ext uri="{D42A27DB-BD31-4B8C-83A1-F6EECF244321}">
                <p14:modId xmlns:p14="http://schemas.microsoft.com/office/powerpoint/2010/main" val="958472456"/>
              </p:ext>
            </p:extLst>
          </p:nvPr>
        </p:nvGraphicFramePr>
        <p:xfrm>
          <a:off x="7513857" y="3074524"/>
          <a:ext cx="4678143" cy="2984383"/>
        </p:xfrm>
        <a:graphic>
          <a:graphicData uri="http://schemas.openxmlformats.org/drawingml/2006/table">
            <a:tbl>
              <a:tblPr>
                <a:tableStyleId>{5C22544A-7EE6-4342-B048-85BDC9FD1C3A}</a:tableStyleId>
              </a:tblPr>
              <a:tblGrid>
                <a:gridCol w="1011719">
                  <a:extLst>
                    <a:ext uri="{9D8B030D-6E8A-4147-A177-3AD203B41FA5}">
                      <a16:colId xmlns:a16="http://schemas.microsoft.com/office/drawing/2014/main" val="347909622"/>
                    </a:ext>
                  </a:extLst>
                </a:gridCol>
                <a:gridCol w="1165574">
                  <a:extLst>
                    <a:ext uri="{9D8B030D-6E8A-4147-A177-3AD203B41FA5}">
                      <a16:colId xmlns:a16="http://schemas.microsoft.com/office/drawing/2014/main" val="1953735527"/>
                    </a:ext>
                  </a:extLst>
                </a:gridCol>
                <a:gridCol w="1250425">
                  <a:extLst>
                    <a:ext uri="{9D8B030D-6E8A-4147-A177-3AD203B41FA5}">
                      <a16:colId xmlns:a16="http://schemas.microsoft.com/office/drawing/2014/main" val="76115502"/>
                    </a:ext>
                  </a:extLst>
                </a:gridCol>
                <a:gridCol w="1250425">
                  <a:extLst>
                    <a:ext uri="{9D8B030D-6E8A-4147-A177-3AD203B41FA5}">
                      <a16:colId xmlns:a16="http://schemas.microsoft.com/office/drawing/2014/main" val="1419131257"/>
                    </a:ext>
                  </a:extLst>
                </a:gridCol>
              </a:tblGrid>
              <a:tr h="290435">
                <a:tc>
                  <a:txBody>
                    <a:bodyPr/>
                    <a:lstStyle/>
                    <a:p>
                      <a:pPr algn="ctr" rtl="0" fontAlgn="b"/>
                      <a:r>
                        <a:rPr lang="en-US" sz="1400" b="1" u="none" strike="noStrike" dirty="0">
                          <a:effectLst/>
                        </a:rPr>
                        <a:t>TABLE</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en-US" sz="1400" b="1" u="none" strike="noStrike" dirty="0">
                          <a:effectLst/>
                        </a:rPr>
                        <a:t>PARAM</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en-US" sz="1400" b="1" u="none" strike="noStrike" dirty="0">
                          <a:effectLst/>
                        </a:rPr>
                        <a:t>PARAM used</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rtl="0" fontAlgn="b"/>
                      <a:r>
                        <a:rPr lang="en-US" sz="1400" b="1" u="none" strike="noStrike" dirty="0">
                          <a:effectLst/>
                        </a:rPr>
                        <a:t>TABLE used</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145752043"/>
                  </a:ext>
                </a:extLst>
              </a:tr>
              <a:tr h="342866">
                <a:tc>
                  <a:txBody>
                    <a:bodyPr/>
                    <a:lstStyle/>
                    <a:p>
                      <a:pPr algn="l" rtl="0" fontAlgn="b"/>
                      <a:r>
                        <a:rPr lang="en-US" sz="1400" u="none" strike="noStrike">
                          <a:effectLst/>
                        </a:rPr>
                        <a:t>Horizons</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PH(w) Lab</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PH(w) Samples</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Samples</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032314518"/>
                  </a:ext>
                </a:extLst>
              </a:tr>
              <a:tr h="342866">
                <a:tc>
                  <a:txBody>
                    <a:bodyPr/>
                    <a:lstStyle/>
                    <a:p>
                      <a:pPr algn="l" rtl="0" fontAlgn="b"/>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PH(w) Field</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a:effectLst/>
                        </a:rPr>
                        <a:t>Horizons</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110121661"/>
                  </a:ext>
                </a:extLst>
              </a:tr>
              <a:tr h="342866">
                <a:tc>
                  <a:txBody>
                    <a:bodyPr/>
                    <a:lstStyle/>
                    <a:p>
                      <a:pPr algn="l" rtl="0" fontAlgn="b"/>
                      <a:r>
                        <a:rPr lang="en-US" sz="1400" u="none" strike="noStrike">
                          <a:effectLst/>
                        </a:rPr>
                        <a:t>Horizons</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a:effectLst/>
                        </a:rPr>
                        <a:t>PH (w)</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PH(w) Lab</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a:effectLst/>
                        </a:rPr>
                        <a:t>Horizons</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055250011"/>
                  </a:ext>
                </a:extLst>
              </a:tr>
              <a:tr h="669405">
                <a:tc>
                  <a:txBody>
                    <a:bodyPr/>
                    <a:lstStyle/>
                    <a:p>
                      <a:pPr algn="l" rtl="0" fontAlgn="b"/>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PH (w)</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Horizons</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4113657285"/>
                  </a:ext>
                </a:extLst>
              </a:tr>
              <a:tr h="995945">
                <a:tc>
                  <a:txBody>
                    <a:bodyPr/>
                    <a:lstStyle/>
                    <a:p>
                      <a:pPr algn="l" rtl="0" fontAlgn="b"/>
                      <a:r>
                        <a:rPr lang="en-US" sz="1400" u="none" strike="noStrike">
                          <a:effectLst/>
                        </a:rPr>
                        <a:t>Obser-vations</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Subsoil pH</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a:effectLst/>
                        </a:rPr>
                        <a:t>Depth to clay texture contrast</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l" rtl="0" fontAlgn="b"/>
                      <a:r>
                        <a:rPr lang="en-US" sz="1400" u="none" strike="noStrike" dirty="0" err="1">
                          <a:effectLst/>
                        </a:rPr>
                        <a:t>Obser-vations</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717862502"/>
                  </a:ext>
                </a:extLst>
              </a:tr>
            </a:tbl>
          </a:graphicData>
        </a:graphic>
      </p:graphicFrame>
      <p:sp>
        <p:nvSpPr>
          <p:cNvPr id="7" name="TextBox 6">
            <a:extLst>
              <a:ext uri="{FF2B5EF4-FFF2-40B4-BE49-F238E27FC236}">
                <a16:creationId xmlns:a16="http://schemas.microsoft.com/office/drawing/2014/main" id="{91A8575A-D1F0-2CD2-2D50-ECE47E578404}"/>
              </a:ext>
            </a:extLst>
          </p:cNvPr>
          <p:cNvSpPr txBox="1"/>
          <p:nvPr/>
        </p:nvSpPr>
        <p:spPr>
          <a:xfrm>
            <a:off x="9265521" y="2705192"/>
            <a:ext cx="1786855" cy="369332"/>
          </a:xfrm>
          <a:prstGeom prst="rect">
            <a:avLst/>
          </a:prstGeom>
          <a:noFill/>
        </p:spPr>
        <p:txBody>
          <a:bodyPr wrap="square" rtlCol="0">
            <a:spAutoFit/>
          </a:bodyPr>
          <a:lstStyle/>
          <a:p>
            <a:r>
              <a:rPr lang="en-US" b="1" dirty="0">
                <a:solidFill>
                  <a:schemeClr val="accent2">
                    <a:lumMod val="75000"/>
                  </a:schemeClr>
                </a:solidFill>
              </a:rPr>
              <a:t>DEPENDENCIES</a:t>
            </a:r>
          </a:p>
        </p:txBody>
      </p:sp>
      <p:sp>
        <p:nvSpPr>
          <p:cNvPr id="2" name="Oval 1">
            <a:extLst>
              <a:ext uri="{FF2B5EF4-FFF2-40B4-BE49-F238E27FC236}">
                <a16:creationId xmlns:a16="http://schemas.microsoft.com/office/drawing/2014/main" id="{DA63D6A4-2013-E4A8-6B94-DFE1368CBFA7}"/>
              </a:ext>
            </a:extLst>
          </p:cNvPr>
          <p:cNvSpPr/>
          <p:nvPr/>
        </p:nvSpPr>
        <p:spPr>
          <a:xfrm>
            <a:off x="9630561" y="3429000"/>
            <a:ext cx="1224793" cy="354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361C3B6-A48D-114E-7921-302409A8A95B}"/>
              </a:ext>
            </a:extLst>
          </p:cNvPr>
          <p:cNvCxnSpPr/>
          <p:nvPr/>
        </p:nvCxnSpPr>
        <p:spPr>
          <a:xfrm flipH="1">
            <a:off x="9328558" y="3590488"/>
            <a:ext cx="3020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18440F-804D-ABAE-91C2-D4A7DBD803CB}"/>
              </a:ext>
            </a:extLst>
          </p:cNvPr>
          <p:cNvCxnSpPr>
            <a:cxnSpLocks/>
          </p:cNvCxnSpPr>
          <p:nvPr/>
        </p:nvCxnSpPr>
        <p:spPr>
          <a:xfrm>
            <a:off x="9328558" y="3742930"/>
            <a:ext cx="503339" cy="409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868322F-4364-048E-34C1-2F9E73180158}"/>
              </a:ext>
            </a:extLst>
          </p:cNvPr>
          <p:cNvSpPr/>
          <p:nvPr/>
        </p:nvSpPr>
        <p:spPr>
          <a:xfrm>
            <a:off x="9546552" y="3693101"/>
            <a:ext cx="1224793" cy="8388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44D5810-1961-63C3-9DE8-418AE4406539}"/>
              </a:ext>
            </a:extLst>
          </p:cNvPr>
          <p:cNvCxnSpPr>
            <a:cxnSpLocks/>
          </p:cNvCxnSpPr>
          <p:nvPr/>
        </p:nvCxnSpPr>
        <p:spPr>
          <a:xfrm flipH="1">
            <a:off x="9106250" y="4155152"/>
            <a:ext cx="444616" cy="133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13E9B60-9303-0A6C-6513-C753033795AB}"/>
              </a:ext>
            </a:extLst>
          </p:cNvPr>
          <p:cNvCxnSpPr>
            <a:cxnSpLocks/>
          </p:cNvCxnSpPr>
          <p:nvPr/>
        </p:nvCxnSpPr>
        <p:spPr>
          <a:xfrm>
            <a:off x="9013851" y="4419667"/>
            <a:ext cx="616710" cy="4812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0221B64-E032-2AB5-1134-DD8DC5F5EC6D}"/>
              </a:ext>
            </a:extLst>
          </p:cNvPr>
          <p:cNvSpPr/>
          <p:nvPr/>
        </p:nvSpPr>
        <p:spPr>
          <a:xfrm>
            <a:off x="9479559" y="4634530"/>
            <a:ext cx="1650996" cy="1688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8778030-AC66-2E0B-ACE2-55ED841DECFE}"/>
              </a:ext>
            </a:extLst>
          </p:cNvPr>
          <p:cNvCxnSpPr>
            <a:cxnSpLocks/>
          </p:cNvCxnSpPr>
          <p:nvPr/>
        </p:nvCxnSpPr>
        <p:spPr>
          <a:xfrm flipH="1">
            <a:off x="9043213" y="5516108"/>
            <a:ext cx="444616" cy="133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6514EE5-60FC-1C9F-8DEB-BBC694295523}"/>
              </a:ext>
            </a:extLst>
          </p:cNvPr>
          <p:cNvCxnSpPr>
            <a:cxnSpLocks/>
          </p:cNvCxnSpPr>
          <p:nvPr/>
        </p:nvCxnSpPr>
        <p:spPr>
          <a:xfrm flipH="1" flipV="1">
            <a:off x="4525505" y="4634530"/>
            <a:ext cx="4962324" cy="34817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584C2A8-DB79-3229-4A42-AA8C930251A4}"/>
              </a:ext>
            </a:extLst>
          </p:cNvPr>
          <p:cNvSpPr/>
          <p:nvPr/>
        </p:nvSpPr>
        <p:spPr>
          <a:xfrm>
            <a:off x="3584137" y="4531918"/>
            <a:ext cx="1003242" cy="26480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1A20C0-DBC6-4C81-59F2-67ECEC2DD6E2}"/>
              </a:ext>
            </a:extLst>
          </p:cNvPr>
          <p:cNvSpPr txBox="1"/>
          <p:nvPr/>
        </p:nvSpPr>
        <p:spPr>
          <a:xfrm>
            <a:off x="6126306" y="6230091"/>
            <a:ext cx="6065694" cy="461665"/>
          </a:xfrm>
          <a:prstGeom prst="rect">
            <a:avLst/>
          </a:prstGeom>
          <a:solidFill>
            <a:schemeClr val="bg1"/>
          </a:solidFill>
          <a:ln>
            <a:solidFill>
              <a:schemeClr val="tx1"/>
            </a:solidFill>
          </a:ln>
        </p:spPr>
        <p:txBody>
          <a:bodyPr wrap="square" rtlCol="0">
            <a:spAutoFit/>
          </a:bodyPr>
          <a:lstStyle/>
          <a:p>
            <a:r>
              <a:rPr lang="en-US" sz="2400" dirty="0">
                <a:solidFill>
                  <a:srgbClr val="FF0000"/>
                </a:solidFill>
              </a:rPr>
              <a:t>Logical sequence of queries added to get result</a:t>
            </a:r>
          </a:p>
        </p:txBody>
      </p:sp>
    </p:spTree>
    <p:extLst>
      <p:ext uri="{BB962C8B-B14F-4D97-AF65-F5344CB8AC3E}">
        <p14:creationId xmlns:p14="http://schemas.microsoft.com/office/powerpoint/2010/main" val="40963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animBg="1"/>
      <p:bldP spid="18" grpId="0" animBg="1"/>
      <p:bldP spid="20"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40BF7E-2CEF-A067-4927-3D3158974B6A}"/>
              </a:ext>
            </a:extLst>
          </p:cNvPr>
          <p:cNvPicPr>
            <a:picLocks noChangeAspect="1"/>
          </p:cNvPicPr>
          <p:nvPr/>
        </p:nvPicPr>
        <p:blipFill>
          <a:blip r:embed="rId2"/>
          <a:stretch>
            <a:fillRect/>
          </a:stretch>
        </p:blipFill>
        <p:spPr>
          <a:xfrm>
            <a:off x="4742444" y="1873126"/>
            <a:ext cx="1666875" cy="2181225"/>
          </a:xfrm>
          <a:prstGeom prst="rect">
            <a:avLst/>
          </a:prstGeom>
        </p:spPr>
      </p:pic>
      <p:sp>
        <p:nvSpPr>
          <p:cNvPr id="12" name="TextBox 11">
            <a:extLst>
              <a:ext uri="{FF2B5EF4-FFF2-40B4-BE49-F238E27FC236}">
                <a16:creationId xmlns:a16="http://schemas.microsoft.com/office/drawing/2014/main" id="{6FD0013B-8CBE-2463-885D-DA8B7A23DE8A}"/>
              </a:ext>
            </a:extLst>
          </p:cNvPr>
          <p:cNvSpPr txBox="1"/>
          <p:nvPr/>
        </p:nvSpPr>
        <p:spPr>
          <a:xfrm>
            <a:off x="6409319" y="6097961"/>
            <a:ext cx="4707097" cy="461665"/>
          </a:xfrm>
          <a:prstGeom prst="rect">
            <a:avLst/>
          </a:prstGeom>
          <a:solidFill>
            <a:schemeClr val="bg1">
              <a:lumMod val="85000"/>
            </a:schemeClr>
          </a:solidFill>
        </p:spPr>
        <p:txBody>
          <a:bodyPr wrap="square" rtlCol="0">
            <a:spAutoFit/>
          </a:bodyPr>
          <a:lstStyle/>
          <a:p>
            <a:r>
              <a:rPr lang="en-US" sz="2400" dirty="0" err="1"/>
              <a:t>pHwater</a:t>
            </a:r>
            <a:r>
              <a:rPr lang="en-US" sz="2400" dirty="0"/>
              <a:t>=0.997pHCaCl2 + 0.853</a:t>
            </a:r>
          </a:p>
        </p:txBody>
      </p:sp>
      <p:pic>
        <p:nvPicPr>
          <p:cNvPr id="14" name="Picture 13">
            <a:extLst>
              <a:ext uri="{FF2B5EF4-FFF2-40B4-BE49-F238E27FC236}">
                <a16:creationId xmlns:a16="http://schemas.microsoft.com/office/drawing/2014/main" id="{3F78FF77-2ACE-33DD-2758-4A038C27EB49}"/>
              </a:ext>
            </a:extLst>
          </p:cNvPr>
          <p:cNvPicPr>
            <a:picLocks noChangeAspect="1"/>
          </p:cNvPicPr>
          <p:nvPr/>
        </p:nvPicPr>
        <p:blipFill>
          <a:blip r:embed="rId3"/>
          <a:stretch>
            <a:fillRect/>
          </a:stretch>
        </p:blipFill>
        <p:spPr>
          <a:xfrm>
            <a:off x="5998390" y="2663701"/>
            <a:ext cx="2009775" cy="2781300"/>
          </a:xfrm>
          <a:prstGeom prst="rect">
            <a:avLst/>
          </a:prstGeom>
        </p:spPr>
      </p:pic>
      <p:sp>
        <p:nvSpPr>
          <p:cNvPr id="15" name="TextBox 14">
            <a:extLst>
              <a:ext uri="{FF2B5EF4-FFF2-40B4-BE49-F238E27FC236}">
                <a16:creationId xmlns:a16="http://schemas.microsoft.com/office/drawing/2014/main" id="{1A027BD4-8DBA-9538-B1F7-C0F7605F3F03}"/>
              </a:ext>
            </a:extLst>
          </p:cNvPr>
          <p:cNvSpPr txBox="1"/>
          <p:nvPr/>
        </p:nvSpPr>
        <p:spPr>
          <a:xfrm>
            <a:off x="469783" y="2223083"/>
            <a:ext cx="3624044" cy="2308324"/>
          </a:xfrm>
          <a:prstGeom prst="rect">
            <a:avLst/>
          </a:prstGeom>
          <a:noFill/>
        </p:spPr>
        <p:txBody>
          <a:bodyPr wrap="square" rtlCol="0">
            <a:spAutoFit/>
          </a:bodyPr>
          <a:lstStyle/>
          <a:p>
            <a:r>
              <a:rPr lang="en-US" sz="2400" dirty="0"/>
              <a:t>Capture (and test)</a:t>
            </a:r>
          </a:p>
          <a:p>
            <a:pPr marL="342900" indent="-342900">
              <a:buFont typeface="Arial" panose="020B0604020202020204" pitchFamily="34" charset="0"/>
              <a:buChar char="•"/>
            </a:pPr>
            <a:r>
              <a:rPr lang="en-US" sz="2400" dirty="0"/>
              <a:t>logic</a:t>
            </a:r>
          </a:p>
          <a:p>
            <a:pPr marL="342900" indent="-342900">
              <a:buFont typeface="Arial" panose="020B0604020202020204" pitchFamily="34" charset="0"/>
              <a:buChar char="•"/>
            </a:pPr>
            <a:r>
              <a:rPr lang="en-US" sz="2400" dirty="0"/>
              <a:t>soil research </a:t>
            </a:r>
          </a:p>
          <a:p>
            <a:pPr marL="342900" indent="-342900">
              <a:buFont typeface="Arial" panose="020B0604020202020204" pitchFamily="34" charset="0"/>
              <a:buChar char="•"/>
            </a:pPr>
            <a:r>
              <a:rPr lang="en-US" sz="2400" dirty="0"/>
              <a:t>local knowledge</a:t>
            </a:r>
          </a:p>
          <a:p>
            <a:pPr marL="342900" indent="-342900">
              <a:buFont typeface="Arial" panose="020B0604020202020204" pitchFamily="34" charset="0"/>
              <a:buChar char="•"/>
            </a:pPr>
            <a:r>
              <a:rPr lang="en-US" sz="2400" dirty="0"/>
              <a:t>widely accepted rules</a:t>
            </a:r>
          </a:p>
          <a:p>
            <a:pPr marL="342900" indent="-342900">
              <a:buFont typeface="Arial" panose="020B0604020202020204" pitchFamily="34" charset="0"/>
              <a:buChar char="•"/>
            </a:pPr>
            <a:r>
              <a:rPr lang="en-US" sz="2400" dirty="0"/>
              <a:t>A new idea! </a:t>
            </a:r>
          </a:p>
        </p:txBody>
      </p:sp>
      <p:sp>
        <p:nvSpPr>
          <p:cNvPr id="16" name="TextBox 15">
            <a:extLst>
              <a:ext uri="{FF2B5EF4-FFF2-40B4-BE49-F238E27FC236}">
                <a16:creationId xmlns:a16="http://schemas.microsoft.com/office/drawing/2014/main" id="{0708DFF7-FD65-2FF4-FD27-2B456C969D63}"/>
              </a:ext>
            </a:extLst>
          </p:cNvPr>
          <p:cNvSpPr txBox="1"/>
          <p:nvPr/>
        </p:nvSpPr>
        <p:spPr>
          <a:xfrm>
            <a:off x="469783" y="482476"/>
            <a:ext cx="5822089" cy="646331"/>
          </a:xfrm>
          <a:prstGeom prst="rect">
            <a:avLst/>
          </a:prstGeom>
          <a:noFill/>
        </p:spPr>
        <p:txBody>
          <a:bodyPr wrap="square" rtlCol="0">
            <a:spAutoFit/>
          </a:bodyPr>
          <a:lstStyle/>
          <a:p>
            <a:r>
              <a:rPr lang="en-US" sz="3600" b="1" dirty="0"/>
              <a:t>Capture soils expertise</a:t>
            </a:r>
          </a:p>
        </p:txBody>
      </p:sp>
      <p:pic>
        <p:nvPicPr>
          <p:cNvPr id="3" name="Picture 2" descr="A picture containing building, stone, concrete, cement&#10;&#10;Description automatically generated">
            <a:extLst>
              <a:ext uri="{FF2B5EF4-FFF2-40B4-BE49-F238E27FC236}">
                <a16:creationId xmlns:a16="http://schemas.microsoft.com/office/drawing/2014/main" id="{47740804-4302-463B-5BF0-A06379F0F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706" y="178871"/>
            <a:ext cx="2766500" cy="4088423"/>
          </a:xfrm>
          <a:prstGeom prst="rect">
            <a:avLst/>
          </a:prstGeom>
        </p:spPr>
      </p:pic>
      <p:pic>
        <p:nvPicPr>
          <p:cNvPr id="10" name="Picture 9">
            <a:extLst>
              <a:ext uri="{FF2B5EF4-FFF2-40B4-BE49-F238E27FC236}">
                <a16:creationId xmlns:a16="http://schemas.microsoft.com/office/drawing/2014/main" id="{DF0CD014-CED9-770A-87AF-17D000AAF8AB}"/>
              </a:ext>
            </a:extLst>
          </p:cNvPr>
          <p:cNvPicPr>
            <a:picLocks noChangeAspect="1"/>
          </p:cNvPicPr>
          <p:nvPr/>
        </p:nvPicPr>
        <p:blipFill>
          <a:blip r:embed="rId5"/>
          <a:stretch>
            <a:fillRect/>
          </a:stretch>
        </p:blipFill>
        <p:spPr>
          <a:xfrm>
            <a:off x="8344476" y="3192579"/>
            <a:ext cx="2849505" cy="2408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0256D739-1B80-A36E-2D91-FDA0C28D131B}"/>
              </a:ext>
            </a:extLst>
          </p:cNvPr>
          <p:cNvPicPr>
            <a:picLocks noChangeAspect="1"/>
          </p:cNvPicPr>
          <p:nvPr/>
        </p:nvPicPr>
        <p:blipFill>
          <a:blip r:embed="rId6"/>
          <a:stretch>
            <a:fillRect/>
          </a:stretch>
        </p:blipFill>
        <p:spPr>
          <a:xfrm>
            <a:off x="4331515" y="5200728"/>
            <a:ext cx="1517490" cy="1460361"/>
          </a:xfrm>
          <a:prstGeom prst="rect">
            <a:avLst/>
          </a:prstGeom>
        </p:spPr>
      </p:pic>
    </p:spTree>
    <p:extLst>
      <p:ext uri="{BB962C8B-B14F-4D97-AF65-F5344CB8AC3E}">
        <p14:creationId xmlns:p14="http://schemas.microsoft.com/office/powerpoint/2010/main" val="173235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C1BFA5-AB62-C021-8213-21F095371CF1}"/>
              </a:ext>
            </a:extLst>
          </p:cNvPr>
          <p:cNvSpPr txBox="1"/>
          <p:nvPr/>
        </p:nvSpPr>
        <p:spPr>
          <a:xfrm>
            <a:off x="317501" y="3303634"/>
            <a:ext cx="3937000" cy="67191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SUMMARY_SOURCE_QUERY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PARAMETERS DEPENDENCIES</a:t>
            </a:r>
          </a:p>
        </p:txBody>
      </p:sp>
      <p:sp>
        <p:nvSpPr>
          <p:cNvPr id="7" name="TextBox 6">
            <a:extLst>
              <a:ext uri="{FF2B5EF4-FFF2-40B4-BE49-F238E27FC236}">
                <a16:creationId xmlns:a16="http://schemas.microsoft.com/office/drawing/2014/main" id="{78BA8323-2A30-CC20-B1A2-881E08FD6FC7}"/>
              </a:ext>
            </a:extLst>
          </p:cNvPr>
          <p:cNvSpPr txBox="1"/>
          <p:nvPr/>
        </p:nvSpPr>
        <p:spPr>
          <a:xfrm>
            <a:off x="5041900" y="724093"/>
            <a:ext cx="5575300" cy="774507"/>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tables have a site identifier, and attribute and a value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SUMMARY_SAMPLES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(also has sample identifier)</a:t>
            </a:r>
          </a:p>
        </p:txBody>
      </p:sp>
      <p:sp>
        <p:nvSpPr>
          <p:cNvPr id="8" name="TextBox 7">
            <a:extLst>
              <a:ext uri="{FF2B5EF4-FFF2-40B4-BE49-F238E27FC236}">
                <a16:creationId xmlns:a16="http://schemas.microsoft.com/office/drawing/2014/main" id="{7A938337-6663-6F1D-ECEC-5457F28068C5}"/>
              </a:ext>
            </a:extLst>
          </p:cNvPr>
          <p:cNvSpPr txBox="1"/>
          <p:nvPr/>
        </p:nvSpPr>
        <p:spPr>
          <a:xfrm>
            <a:off x="5099045" y="2081624"/>
            <a:ext cx="5378455"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SUMMARY_HORIZONS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(also has horizon)</a:t>
            </a:r>
          </a:p>
        </p:txBody>
      </p:sp>
      <p:sp>
        <p:nvSpPr>
          <p:cNvPr id="9" name="TextBox 8">
            <a:extLst>
              <a:ext uri="{FF2B5EF4-FFF2-40B4-BE49-F238E27FC236}">
                <a16:creationId xmlns:a16="http://schemas.microsoft.com/office/drawing/2014/main" id="{88B92FC8-5CBD-847C-3C55-5B37B8382F5B}"/>
              </a:ext>
            </a:extLst>
          </p:cNvPr>
          <p:cNvSpPr txBox="1"/>
          <p:nvPr/>
        </p:nvSpPr>
        <p:spPr>
          <a:xfrm>
            <a:off x="5099045" y="2928082"/>
            <a:ext cx="3594100"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SUMMARY_OBSERVATIONS</a:t>
            </a:r>
          </a:p>
        </p:txBody>
      </p:sp>
      <p:sp>
        <p:nvSpPr>
          <p:cNvPr id="10" name="TextBox 9">
            <a:extLst>
              <a:ext uri="{FF2B5EF4-FFF2-40B4-BE49-F238E27FC236}">
                <a16:creationId xmlns:a16="http://schemas.microsoft.com/office/drawing/2014/main" id="{F77FEC71-A3F0-3FE7-71CF-93CC1C16A030}"/>
              </a:ext>
            </a:extLst>
          </p:cNvPr>
          <p:cNvSpPr txBox="1"/>
          <p:nvPr/>
        </p:nvSpPr>
        <p:spPr>
          <a:xfrm>
            <a:off x="4991091" y="5635134"/>
            <a:ext cx="6095999" cy="3755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SUMMARY_VIEWS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summaries for Modelers to use</a:t>
            </a:r>
          </a:p>
        </p:txBody>
      </p:sp>
      <p:cxnSp>
        <p:nvCxnSpPr>
          <p:cNvPr id="15" name="Straight Arrow Connector 14">
            <a:extLst>
              <a:ext uri="{FF2B5EF4-FFF2-40B4-BE49-F238E27FC236}">
                <a16:creationId xmlns:a16="http://schemas.microsoft.com/office/drawing/2014/main" id="{5696C8F0-FA6A-2B3C-99D6-BB19B0791786}"/>
              </a:ext>
            </a:extLst>
          </p:cNvPr>
          <p:cNvCxnSpPr>
            <a:cxnSpLocks/>
          </p:cNvCxnSpPr>
          <p:nvPr/>
        </p:nvCxnSpPr>
        <p:spPr>
          <a:xfrm>
            <a:off x="6096000" y="4361683"/>
            <a:ext cx="0" cy="127345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1A9F574-B6AF-F96D-A777-78E3B0DC3CDF}"/>
              </a:ext>
            </a:extLst>
          </p:cNvPr>
          <p:cNvSpPr/>
          <p:nvPr/>
        </p:nvSpPr>
        <p:spPr>
          <a:xfrm>
            <a:off x="4737101" y="341180"/>
            <a:ext cx="5740399" cy="38371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333629E-8393-53E7-6BAC-9427D2F80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85" y="413252"/>
            <a:ext cx="3431316" cy="217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a:extLst>
              <a:ext uri="{FF2B5EF4-FFF2-40B4-BE49-F238E27FC236}">
                <a16:creationId xmlns:a16="http://schemas.microsoft.com/office/drawing/2014/main" id="{0C8557AE-085A-309E-E710-E205EDD9F998}"/>
              </a:ext>
            </a:extLst>
          </p:cNvPr>
          <p:cNvCxnSpPr>
            <a:cxnSpLocks/>
          </p:cNvCxnSpPr>
          <p:nvPr/>
        </p:nvCxnSpPr>
        <p:spPr>
          <a:xfrm>
            <a:off x="1816100" y="2583947"/>
            <a:ext cx="0" cy="71968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B834506-CED8-A73E-EC43-9958990398F6}"/>
              </a:ext>
            </a:extLst>
          </p:cNvPr>
          <p:cNvCxnSpPr>
            <a:cxnSpLocks/>
          </p:cNvCxnSpPr>
          <p:nvPr/>
        </p:nvCxnSpPr>
        <p:spPr>
          <a:xfrm>
            <a:off x="3683000" y="3639591"/>
            <a:ext cx="850900"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334BD5F-DE0B-800E-5A70-705C8F9AE1E0}"/>
              </a:ext>
            </a:extLst>
          </p:cNvPr>
          <p:cNvSpPr/>
          <p:nvPr/>
        </p:nvSpPr>
        <p:spPr>
          <a:xfrm>
            <a:off x="977900" y="965200"/>
            <a:ext cx="21463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79BACDB-C2D0-5AAC-C2A6-F1B051D46A8D}"/>
              </a:ext>
            </a:extLst>
          </p:cNvPr>
          <p:cNvSpPr txBox="1"/>
          <p:nvPr/>
        </p:nvSpPr>
        <p:spPr>
          <a:xfrm>
            <a:off x="1127125" y="1190827"/>
            <a:ext cx="1746249" cy="375552"/>
          </a:xfrm>
          <a:prstGeom prst="rect">
            <a:avLst/>
          </a:prstGeom>
          <a:noFill/>
        </p:spPr>
        <p:txBody>
          <a:bodyPr wrap="square">
            <a:spAutoFit/>
          </a:bodyPr>
          <a:lstStyle/>
          <a:p>
            <a:pPr marL="0" marR="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SOIL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8F6583AF-15B6-C5F7-B8AC-515DC83F99BA}"/>
              </a:ext>
            </a:extLst>
          </p:cNvPr>
          <p:cNvSpPr/>
          <p:nvPr/>
        </p:nvSpPr>
        <p:spPr>
          <a:xfrm>
            <a:off x="340585" y="177800"/>
            <a:ext cx="10746505" cy="6266948"/>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085D0CF-3DAF-790A-9B17-4072DAF1A598}"/>
              </a:ext>
            </a:extLst>
          </p:cNvPr>
          <p:cNvSpPr txBox="1"/>
          <p:nvPr/>
        </p:nvSpPr>
        <p:spPr>
          <a:xfrm>
            <a:off x="317501" y="1216627"/>
            <a:ext cx="4330700" cy="1260345"/>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All part of one system.  The source queries and how they relate are captured</a:t>
            </a:r>
            <a:endPar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owchart: Data 2">
            <a:extLst>
              <a:ext uri="{FF2B5EF4-FFF2-40B4-BE49-F238E27FC236}">
                <a16:creationId xmlns:a16="http://schemas.microsoft.com/office/drawing/2014/main" id="{4DCF69F1-2DED-B055-2B43-577313CDED6E}"/>
              </a:ext>
            </a:extLst>
          </p:cNvPr>
          <p:cNvSpPr/>
          <p:nvPr/>
        </p:nvSpPr>
        <p:spPr>
          <a:xfrm>
            <a:off x="5150514" y="529607"/>
            <a:ext cx="5125681" cy="5325283"/>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DC2781-2C7E-81D0-0BB5-395CF63FDEC7}"/>
              </a:ext>
            </a:extLst>
          </p:cNvPr>
          <p:cNvSpPr/>
          <p:nvPr/>
        </p:nvSpPr>
        <p:spPr>
          <a:xfrm>
            <a:off x="6124431" y="2700693"/>
            <a:ext cx="296573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Derived</a:t>
            </a:r>
          </a:p>
        </p:txBody>
      </p:sp>
      <p:sp>
        <p:nvSpPr>
          <p:cNvPr id="6" name="Oval 5">
            <a:extLst>
              <a:ext uri="{FF2B5EF4-FFF2-40B4-BE49-F238E27FC236}">
                <a16:creationId xmlns:a16="http://schemas.microsoft.com/office/drawing/2014/main" id="{8761E098-496A-19FE-CFA6-FF1CC8DD8E17}"/>
              </a:ext>
            </a:extLst>
          </p:cNvPr>
          <p:cNvSpPr/>
          <p:nvPr/>
        </p:nvSpPr>
        <p:spPr>
          <a:xfrm>
            <a:off x="-68384" y="3113438"/>
            <a:ext cx="3937000" cy="106486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FAD6803-ECB1-53BC-6395-82E69495EA9F}"/>
              </a:ext>
            </a:extLst>
          </p:cNvPr>
          <p:cNvSpPr/>
          <p:nvPr/>
        </p:nvSpPr>
        <p:spPr>
          <a:xfrm>
            <a:off x="46280" y="130754"/>
            <a:ext cx="4068521" cy="2603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F5287823-D57C-DB1D-B96B-D871B8F5D0B9}"/>
              </a:ext>
            </a:extLst>
          </p:cNvPr>
          <p:cNvSpPr/>
          <p:nvPr/>
        </p:nvSpPr>
        <p:spPr>
          <a:xfrm>
            <a:off x="4533901" y="5340918"/>
            <a:ext cx="6426200" cy="987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5E3D284A-4676-E901-36BA-EB609C9AA7A7}"/>
              </a:ext>
            </a:extLst>
          </p:cNvPr>
          <p:cNvSpPr txBox="1"/>
          <p:nvPr/>
        </p:nvSpPr>
        <p:spPr>
          <a:xfrm>
            <a:off x="511508" y="4359874"/>
            <a:ext cx="4330700" cy="96776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Consistent and updatable</a:t>
            </a:r>
          </a:p>
          <a:p>
            <a:pPr marL="342900" marR="0" indent="-342900">
              <a:lnSpc>
                <a:spcPct val="107000"/>
              </a:lnSpc>
              <a:spcBef>
                <a:spcPts val="0"/>
              </a:spcBef>
              <a:spcAft>
                <a:spcPts val="800"/>
              </a:spcAft>
              <a:buFont typeface="Arial" panose="020B0604020202020204" pitchFamily="34" charset="0"/>
              <a:buChar char="•"/>
            </a:pP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Confidence in the data</a:t>
            </a:r>
            <a:endPar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4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2" grpId="0" animBg="1"/>
      <p:bldP spid="16" grpId="0"/>
      <p:bldP spid="3" grpId="0" animBg="1"/>
      <p:bldP spid="4" grpId="0"/>
      <p:bldP spid="6" grpId="0" animBg="1"/>
      <p:bldP spid="11" grpId="0" animBg="1"/>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298B9-0EEE-F138-3211-6F1615E48579}"/>
              </a:ext>
            </a:extLst>
          </p:cNvPr>
          <p:cNvSpPr txBox="1"/>
          <p:nvPr/>
        </p:nvSpPr>
        <p:spPr>
          <a:xfrm>
            <a:off x="1739900" y="421824"/>
            <a:ext cx="6096000" cy="470000"/>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Summary</a:t>
            </a:r>
          </a:p>
        </p:txBody>
      </p:sp>
      <p:sp>
        <p:nvSpPr>
          <p:cNvPr id="5" name="TextBox 4">
            <a:extLst>
              <a:ext uri="{FF2B5EF4-FFF2-40B4-BE49-F238E27FC236}">
                <a16:creationId xmlns:a16="http://schemas.microsoft.com/office/drawing/2014/main" id="{0B9E8089-9570-A484-82AB-F57A02EB75E4}"/>
              </a:ext>
            </a:extLst>
          </p:cNvPr>
          <p:cNvSpPr txBox="1"/>
          <p:nvPr/>
        </p:nvSpPr>
        <p:spPr>
          <a:xfrm>
            <a:off x="1739900" y="1082179"/>
            <a:ext cx="7835900" cy="736355"/>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 managing soil rules so that the same mistakes are not made over and over (what is happening now). </a:t>
            </a:r>
          </a:p>
        </p:txBody>
      </p:sp>
      <p:sp>
        <p:nvSpPr>
          <p:cNvPr id="7" name="TextBox 6">
            <a:extLst>
              <a:ext uri="{FF2B5EF4-FFF2-40B4-BE49-F238E27FC236}">
                <a16:creationId xmlns:a16="http://schemas.microsoft.com/office/drawing/2014/main" id="{AE1ADC33-80BA-0919-53BB-0B0199569555}"/>
              </a:ext>
            </a:extLst>
          </p:cNvPr>
          <p:cNvSpPr txBox="1"/>
          <p:nvPr/>
        </p:nvSpPr>
        <p:spPr>
          <a:xfrm>
            <a:off x="1739899" y="2255589"/>
            <a:ext cx="9314787" cy="641971"/>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 </a:t>
            </a:r>
            <a:r>
              <a:rPr lang="en-US" sz="2000" dirty="0">
                <a:latin typeface="Calibri" panose="020F0502020204030204" pitchFamily="34" charset="0"/>
                <a:ea typeface="Calibri" panose="020F0502020204030204" pitchFamily="34" charset="0"/>
                <a:cs typeface="Times New Roman" panose="02020603050405020304" pitchFamily="18" charset="0"/>
              </a:rPr>
              <a:t>Data q</a:t>
            </a:r>
            <a:r>
              <a:rPr lang="en-US" sz="2000" dirty="0">
                <a:effectLst/>
                <a:latin typeface="Calibri" panose="020F0502020204030204" pitchFamily="34" charset="0"/>
                <a:ea typeface="Calibri" panose="020F0502020204030204" pitchFamily="34" charset="0"/>
                <a:cs typeface="Times New Roman" panose="02020603050405020304" pitchFamily="18" charset="0"/>
              </a:rPr>
              <a:t>uality is captured as part of the logic or assumptions applied to the data.  </a:t>
            </a:r>
            <a:r>
              <a:rPr lang="en-US" sz="1400" dirty="0">
                <a:effectLst/>
                <a:latin typeface="Calibri" panose="020F0502020204030204" pitchFamily="34" charset="0"/>
                <a:ea typeface="Calibri" panose="020F0502020204030204" pitchFamily="34" charset="0"/>
                <a:cs typeface="Times New Roman" panose="02020603050405020304" pitchFamily="18" charset="0"/>
              </a:rPr>
              <a:t>(Plus some new fields/tables in the database)</a:t>
            </a:r>
          </a:p>
        </p:txBody>
      </p:sp>
      <p:sp>
        <p:nvSpPr>
          <p:cNvPr id="9" name="TextBox 8">
            <a:extLst>
              <a:ext uri="{FF2B5EF4-FFF2-40B4-BE49-F238E27FC236}">
                <a16:creationId xmlns:a16="http://schemas.microsoft.com/office/drawing/2014/main" id="{C63E24C1-128B-DEBA-A515-9DDF9D0C3FBC}"/>
              </a:ext>
            </a:extLst>
          </p:cNvPr>
          <p:cNvSpPr txBox="1"/>
          <p:nvPr/>
        </p:nvSpPr>
        <p:spPr>
          <a:xfrm>
            <a:off x="1739900" y="4909059"/>
            <a:ext cx="9314786" cy="1168269"/>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 </a:t>
            </a:r>
            <a:r>
              <a:rPr lang="en-US" sz="2000" dirty="0">
                <a:latin typeface="Calibri" panose="020F0502020204030204" pitchFamily="34" charset="0"/>
                <a:ea typeface="Calibri" panose="020F0502020204030204" pitchFamily="34" charset="0"/>
                <a:cs typeface="Times New Roman" panose="02020603050405020304" pitchFamily="18" charset="0"/>
              </a:rPr>
              <a:t>The summaries </a:t>
            </a:r>
            <a:r>
              <a:rPr lang="en-US" sz="2000" dirty="0">
                <a:effectLst/>
                <a:latin typeface="Calibri" panose="020F0502020204030204" pitchFamily="34" charset="0"/>
                <a:ea typeface="Calibri" panose="020F0502020204030204" pitchFamily="34" charset="0"/>
                <a:cs typeface="Times New Roman" panose="02020603050405020304" pitchFamily="18" charset="0"/>
              </a:rPr>
              <a:t>update as: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more data is added or changed</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logic or assumptions are corrected or changed</a:t>
            </a:r>
          </a:p>
        </p:txBody>
      </p:sp>
      <p:sp>
        <p:nvSpPr>
          <p:cNvPr id="6" name="TextBox 5">
            <a:extLst>
              <a:ext uri="{FF2B5EF4-FFF2-40B4-BE49-F238E27FC236}">
                <a16:creationId xmlns:a16="http://schemas.microsoft.com/office/drawing/2014/main" id="{3B4B9965-8A7D-39F7-0BA4-5FFCF6E95E53}"/>
              </a:ext>
            </a:extLst>
          </p:cNvPr>
          <p:cNvSpPr txBox="1"/>
          <p:nvPr/>
        </p:nvSpPr>
        <p:spPr>
          <a:xfrm>
            <a:off x="1739899" y="3429000"/>
            <a:ext cx="9314787" cy="872483"/>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Uses small logical steps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*so you do not need to be a grand chess master to follow them through  - but will need patience as there are often a lot of steps</a:t>
            </a:r>
          </a:p>
        </p:txBody>
      </p:sp>
    </p:spTree>
    <p:extLst>
      <p:ext uri="{BB962C8B-B14F-4D97-AF65-F5344CB8AC3E}">
        <p14:creationId xmlns:p14="http://schemas.microsoft.com/office/powerpoint/2010/main" val="30338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B7EB8A-6A56-03A9-9025-8EC2F834B75D}"/>
              </a:ext>
            </a:extLst>
          </p:cNvPr>
          <p:cNvSpPr txBox="1"/>
          <p:nvPr/>
        </p:nvSpPr>
        <p:spPr>
          <a:xfrm>
            <a:off x="911857" y="913941"/>
            <a:ext cx="9914491" cy="939168"/>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we manage the rules even poor soil data has value.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allows for continual improvement.</a:t>
            </a:r>
          </a:p>
        </p:txBody>
      </p:sp>
      <p:sp>
        <p:nvSpPr>
          <p:cNvPr id="6" name="TextBox 5">
            <a:extLst>
              <a:ext uri="{FF2B5EF4-FFF2-40B4-BE49-F238E27FC236}">
                <a16:creationId xmlns:a16="http://schemas.microsoft.com/office/drawing/2014/main" id="{C71BEC4C-E692-27A2-06BE-62C3504F3D07}"/>
              </a:ext>
            </a:extLst>
          </p:cNvPr>
          <p:cNvSpPr txBox="1"/>
          <p:nvPr/>
        </p:nvSpPr>
        <p:spPr>
          <a:xfrm>
            <a:off x="911858" y="2348863"/>
            <a:ext cx="10213341" cy="532903"/>
          </a:xfrm>
          <a:prstGeom prst="rect">
            <a:avLst/>
          </a:prstGeom>
          <a:noFill/>
        </p:spPr>
        <p:txBody>
          <a:bodyPr wrap="square">
            <a:spAutoFit/>
          </a:body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Modelers and researchers are not database gurus.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1F04516-C2C8-489D-36B5-B550BA323B30}"/>
              </a:ext>
            </a:extLst>
          </p:cNvPr>
          <p:cNvSpPr txBox="1"/>
          <p:nvPr/>
        </p:nvSpPr>
        <p:spPr>
          <a:xfrm>
            <a:off x="911857" y="4587870"/>
            <a:ext cx="10543542" cy="407035"/>
          </a:xfrm>
          <a:prstGeom prst="rect">
            <a:avLst/>
          </a:prstGeom>
          <a:noFill/>
        </p:spPr>
        <p:txBody>
          <a:bodyPr wrap="square">
            <a:sp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development is in an oracle database, but the SQL is transferable)</a:t>
            </a:r>
          </a:p>
        </p:txBody>
      </p:sp>
      <p:sp>
        <p:nvSpPr>
          <p:cNvPr id="7" name="TextBox 6">
            <a:extLst>
              <a:ext uri="{FF2B5EF4-FFF2-40B4-BE49-F238E27FC236}">
                <a16:creationId xmlns:a16="http://schemas.microsoft.com/office/drawing/2014/main" id="{38E6D574-C059-C481-77B8-32034928B470}"/>
              </a:ext>
            </a:extLst>
          </p:cNvPr>
          <p:cNvSpPr txBox="1"/>
          <p:nvPr/>
        </p:nvSpPr>
        <p:spPr>
          <a:xfrm>
            <a:off x="1234580" y="3322762"/>
            <a:ext cx="9437614" cy="830997"/>
          </a:xfrm>
          <a:prstGeom prst="rect">
            <a:avLst/>
          </a:prstGeom>
          <a:solidFill>
            <a:srgbClr val="66FF99"/>
          </a:solidFill>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**If they </a:t>
            </a:r>
            <a:r>
              <a:rPr lang="en-US" sz="2400" dirty="0">
                <a:effectLst/>
                <a:latin typeface="Calibri" panose="020F0502020204030204" pitchFamily="34" charset="0"/>
                <a:ea typeface="Calibri" panose="020F0502020204030204" pitchFamily="34" charset="0"/>
                <a:cs typeface="Times New Roman" panose="02020603050405020304" pitchFamily="18" charset="0"/>
              </a:rPr>
              <a:t>spend less time massaging complex, variable data, they can concentrate on model development and research…….and outputs**</a:t>
            </a:r>
            <a:endParaRPr lang="en-US" sz="2400" dirty="0"/>
          </a:p>
        </p:txBody>
      </p:sp>
    </p:spTree>
    <p:extLst>
      <p:ext uri="{BB962C8B-B14F-4D97-AF65-F5344CB8AC3E}">
        <p14:creationId xmlns:p14="http://schemas.microsoft.com/office/powerpoint/2010/main" val="21760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txBox="1">
            <a:spLocks/>
          </p:cNvSpPr>
          <p:nvPr/>
        </p:nvSpPr>
        <p:spPr>
          <a:xfrm>
            <a:off x="1775520" y="1628801"/>
            <a:ext cx="8532480" cy="821953"/>
          </a:xfrm>
          <a:prstGeom prst="rect">
            <a:avLst/>
          </a:prstGeom>
        </p:spPr>
        <p:txBody>
          <a:bodyPr vert="horz" lIns="0" tIns="45720" rIns="0" bIns="45720" rtlCol="0" anchor="b">
            <a:normAutofit/>
          </a:bodyPr>
          <a:lstStyle>
            <a:lvl1pPr algn="l" defTabSz="914400" rtl="0" eaLnBrk="1" latinLnBrk="0" hangingPunct="1">
              <a:spcBef>
                <a:spcPct val="0"/>
              </a:spcBef>
              <a:buNone/>
              <a:defRPr sz="2000" b="1" i="0" kern="1200" baseline="0">
                <a:solidFill>
                  <a:srgbClr val="003C69"/>
                </a:solidFill>
                <a:latin typeface="+mj-lt"/>
                <a:ea typeface="+mj-ea"/>
                <a:cs typeface="+mj-cs"/>
              </a:defRPr>
            </a:lvl1pPr>
          </a:lstStyle>
          <a:p>
            <a:r>
              <a:rPr lang="en-AU" sz="3600" dirty="0"/>
              <a:t>Thank you</a:t>
            </a:r>
          </a:p>
        </p:txBody>
      </p:sp>
      <p:sp>
        <p:nvSpPr>
          <p:cNvPr id="7" name="Subtitle 10"/>
          <p:cNvSpPr txBox="1">
            <a:spLocks/>
          </p:cNvSpPr>
          <p:nvPr/>
        </p:nvSpPr>
        <p:spPr>
          <a:xfrm>
            <a:off x="1775520" y="2462834"/>
            <a:ext cx="8532480" cy="750143"/>
          </a:xfrm>
          <a:prstGeom prst="rect">
            <a:avLst/>
          </a:prstGeom>
        </p:spPr>
        <p:txBody>
          <a:bodyPr vert="horz" lIns="0" tIns="45720" rIns="0" bIns="45720" rtlCol="0">
            <a:normAutofit/>
          </a:bodyPr>
          <a:lstStyle>
            <a:lvl1pPr marL="176213" indent="-176213" algn="l" defTabSz="914400" rtl="0" eaLnBrk="1" latinLnBrk="0" hangingPunct="1">
              <a:spcBef>
                <a:spcPct val="20000"/>
              </a:spcBef>
              <a:buFont typeface="Arial" pitchFamily="34" charset="0"/>
              <a:buChar char="•"/>
              <a:defRPr sz="1800" b="0" i="0" kern="1200" baseline="0">
                <a:solidFill>
                  <a:schemeClr val="tx1">
                    <a:lumMod val="65000"/>
                    <a:lumOff val="35000"/>
                  </a:schemeClr>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3200" dirty="0"/>
              <a:t>Visit </a:t>
            </a:r>
            <a:r>
              <a:rPr lang="en-AU" sz="3200" dirty="0" err="1"/>
              <a:t>dpird.wa.gov.au</a:t>
            </a:r>
            <a:endParaRPr lang="en-AU" sz="3200" dirty="0"/>
          </a:p>
          <a:p>
            <a:pPr marL="0" indent="0">
              <a:buNone/>
            </a:pPr>
            <a:endParaRPr lang="en-AU" sz="1800" dirty="0"/>
          </a:p>
          <a:p>
            <a:endParaRPr lang="en-AU" sz="1800" dirty="0"/>
          </a:p>
        </p:txBody>
      </p:sp>
      <p:sp>
        <p:nvSpPr>
          <p:cNvPr id="8" name="Rectangle 7"/>
          <p:cNvSpPr/>
          <p:nvPr/>
        </p:nvSpPr>
        <p:spPr>
          <a:xfrm>
            <a:off x="1775520" y="5268978"/>
            <a:ext cx="8640960" cy="1400383"/>
          </a:xfrm>
          <a:prstGeom prst="rect">
            <a:avLst/>
          </a:prstGeom>
        </p:spPr>
        <p:txBody>
          <a:bodyPr wrap="square">
            <a:spAutoFit/>
          </a:bodyPr>
          <a:lstStyle/>
          <a:p>
            <a:pPr>
              <a:spcAft>
                <a:spcPts val="600"/>
              </a:spcAft>
            </a:pPr>
            <a:r>
              <a:rPr lang="en-AU" sz="1600" b="1" dirty="0">
                <a:solidFill>
                  <a:srgbClr val="003C69"/>
                </a:solidFill>
              </a:rPr>
              <a:t>Important disclaimer</a:t>
            </a:r>
            <a:br>
              <a:rPr lang="en-AU" sz="1600" i="1" dirty="0">
                <a:solidFill>
                  <a:srgbClr val="003C69"/>
                </a:solidFill>
              </a:rPr>
            </a:br>
            <a:r>
              <a:rPr lang="en-AU" sz="1600" dirty="0">
                <a:solidFill>
                  <a:srgbClr val="003C69"/>
                </a:solidFill>
              </a:rPr>
              <a:t>The Chief Executive Officer of the Department of Primary Industries and Regional Development and the State of Western Australia accept no liability whatsoever by reason of negligence or otherwise arising from the use or release of this information or any part of it.</a:t>
            </a:r>
          </a:p>
          <a:p>
            <a:r>
              <a:rPr lang="en-AU" sz="1600" dirty="0">
                <a:solidFill>
                  <a:srgbClr val="003C69"/>
                </a:solidFill>
              </a:rPr>
              <a:t>© State of Western Australia 2018</a:t>
            </a:r>
          </a:p>
        </p:txBody>
      </p:sp>
    </p:spTree>
    <p:extLst>
      <p:ext uri="{BB962C8B-B14F-4D97-AF65-F5344CB8AC3E}">
        <p14:creationId xmlns:p14="http://schemas.microsoft.com/office/powerpoint/2010/main" val="382452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0F10F-1CFA-323B-5384-1C8F34E9D55F}"/>
              </a:ext>
            </a:extLst>
          </p:cNvPr>
          <p:cNvSpPr txBox="1"/>
          <p:nvPr/>
        </p:nvSpPr>
        <p:spPr>
          <a:xfrm>
            <a:off x="397312" y="502114"/>
            <a:ext cx="11247120" cy="1454950"/>
          </a:xfrm>
          <a:prstGeom prst="rect">
            <a:avLst/>
          </a:prstGeom>
          <a:noFill/>
        </p:spPr>
        <p:txBody>
          <a:bodyPr wrap="square">
            <a:sp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Andrew Biggs and Ross Searle in 2017</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“Towards improved quality of soil morphology and analytical data in Australia: starting the discussion”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44450C9-C07B-F2DC-3BCC-7499DE62C531}"/>
              </a:ext>
            </a:extLst>
          </p:cNvPr>
          <p:cNvSpPr txBox="1"/>
          <p:nvPr/>
        </p:nvSpPr>
        <p:spPr>
          <a:xfrm>
            <a:off x="708659" y="2638449"/>
            <a:ext cx="10490200" cy="523220"/>
          </a:xfrm>
          <a:prstGeom prst="rect">
            <a:avLst/>
          </a:prstGeom>
          <a:noFill/>
        </p:spPr>
        <p:txBody>
          <a:bodyPr wrap="square">
            <a:spAutoFit/>
          </a:bodyP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Closely associated with this discussion </a:t>
            </a:r>
            <a:r>
              <a:rPr lang="en-US" sz="2800" dirty="0">
                <a:latin typeface="Calibri" panose="020F0502020204030204" pitchFamily="34" charset="0"/>
                <a:ea typeface="Calibri" panose="020F0502020204030204" pitchFamily="34" charset="0"/>
                <a:cs typeface="Times New Roman" panose="02020603050405020304" pitchFamily="18" charset="0"/>
              </a:rPr>
              <a:t>is </a:t>
            </a:r>
            <a:r>
              <a:rPr lang="en-US" sz="2800" u="sng" dirty="0">
                <a:latin typeface="Calibri" panose="020F0502020204030204" pitchFamily="34" charset="0"/>
                <a:ea typeface="Calibri" panose="020F0502020204030204" pitchFamily="34" charset="0"/>
                <a:cs typeface="Times New Roman" panose="02020603050405020304" pitchFamily="18" charset="0"/>
              </a:rPr>
              <a:t>managing </a:t>
            </a:r>
            <a:r>
              <a:rPr lang="en-US" sz="2800" dirty="0">
                <a:latin typeface="Calibri" panose="020F0502020204030204" pitchFamily="34" charset="0"/>
                <a:ea typeface="Calibri" panose="020F0502020204030204" pitchFamily="34" charset="0"/>
                <a:cs typeface="Times New Roman" panose="02020603050405020304" pitchFamily="18" charset="0"/>
              </a:rPr>
              <a:t>derived values to</a:t>
            </a:r>
            <a:endParaRPr lang="en-US" sz="2800" dirty="0"/>
          </a:p>
        </p:txBody>
      </p:sp>
      <p:sp>
        <p:nvSpPr>
          <p:cNvPr id="4" name="TextBox 3">
            <a:extLst>
              <a:ext uri="{FF2B5EF4-FFF2-40B4-BE49-F238E27FC236}">
                <a16:creationId xmlns:a16="http://schemas.microsoft.com/office/drawing/2014/main" id="{C0676B90-926B-9672-1E16-90FCDA58BEB4}"/>
              </a:ext>
            </a:extLst>
          </p:cNvPr>
          <p:cNvSpPr txBox="1"/>
          <p:nvPr/>
        </p:nvSpPr>
        <p:spPr>
          <a:xfrm>
            <a:off x="568435" y="4562917"/>
            <a:ext cx="10770649" cy="954107"/>
          </a:xfrm>
          <a:prstGeom prst="rect">
            <a:avLst/>
          </a:prstGeom>
          <a:noFill/>
        </p:spPr>
        <p:txBody>
          <a:bodyPr wrap="square">
            <a:spAutoFit/>
          </a:bodyPr>
          <a:lstStyle/>
          <a:p>
            <a:pPr algn="ctr"/>
            <a:r>
              <a:rPr lang="en-US" sz="28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2800" dirty="0">
                <a:effectLst/>
                <a:latin typeface="Calibri" panose="020F0502020204030204" pitchFamily="34" charset="0"/>
                <a:ea typeface="Calibri" panose="020F0502020204030204" pitchFamily="34" charset="0"/>
                <a:cs typeface="Times New Roman" panose="02020603050405020304" pitchFamily="18" charset="0"/>
              </a:rPr>
              <a:t> managing all rules that go into a spreadsheet view of a soil property that can feed directly into a model.</a:t>
            </a:r>
            <a:endParaRPr lang="en-US" sz="2800" dirty="0"/>
          </a:p>
        </p:txBody>
      </p:sp>
      <p:sp>
        <p:nvSpPr>
          <p:cNvPr id="7" name="TextBox 6">
            <a:extLst>
              <a:ext uri="{FF2B5EF4-FFF2-40B4-BE49-F238E27FC236}">
                <a16:creationId xmlns:a16="http://schemas.microsoft.com/office/drawing/2014/main" id="{018CF44F-F8FF-EDAB-95A2-93693C180F66}"/>
              </a:ext>
            </a:extLst>
          </p:cNvPr>
          <p:cNvSpPr txBox="1"/>
          <p:nvPr/>
        </p:nvSpPr>
        <p:spPr>
          <a:xfrm>
            <a:off x="3048733" y="3105835"/>
            <a:ext cx="6097464"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account for variable quality and assumptions</a:t>
            </a:r>
          </a:p>
          <a:p>
            <a:pPr marL="285750" indent="-28575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capture soil expertise</a:t>
            </a:r>
            <a:endParaRPr lang="en-US" sz="2000" dirty="0"/>
          </a:p>
        </p:txBody>
      </p:sp>
    </p:spTree>
    <p:extLst>
      <p:ext uri="{BB962C8B-B14F-4D97-AF65-F5344CB8AC3E}">
        <p14:creationId xmlns:p14="http://schemas.microsoft.com/office/powerpoint/2010/main" val="7336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F4F663-676D-915F-79EA-1E542E8E1816}"/>
              </a:ext>
            </a:extLst>
          </p:cNvPr>
          <p:cNvSpPr txBox="1"/>
          <p:nvPr/>
        </p:nvSpPr>
        <p:spPr>
          <a:xfrm>
            <a:off x="1831727" y="2321732"/>
            <a:ext cx="8843749" cy="993926"/>
          </a:xfrm>
          <a:prstGeom prst="rect">
            <a:avLst/>
          </a:prstGeom>
          <a:noFill/>
        </p:spPr>
        <p:txBody>
          <a:bodyPr wrap="square">
            <a:spAutoFit/>
          </a:body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M</a:t>
            </a:r>
            <a:r>
              <a:rPr lang="en-US" sz="2800" dirty="0">
                <a:effectLst/>
                <a:latin typeface="Calibri" panose="020F0502020204030204" pitchFamily="34" charset="0"/>
                <a:ea typeface="Calibri" panose="020F0502020204030204" pitchFamily="34" charset="0"/>
                <a:cs typeface="Times New Roman" panose="02020603050405020304" pitchFamily="18" charset="0"/>
              </a:rPr>
              <a:t>ore is captured under the delusion that better use will automatically follow  </a:t>
            </a:r>
          </a:p>
        </p:txBody>
      </p:sp>
      <p:sp>
        <p:nvSpPr>
          <p:cNvPr id="4" name="TextBox 3">
            <a:extLst>
              <a:ext uri="{FF2B5EF4-FFF2-40B4-BE49-F238E27FC236}">
                <a16:creationId xmlns:a16="http://schemas.microsoft.com/office/drawing/2014/main" id="{9FB9C890-F8CF-D691-FBC9-0AB7FDFFDAD7}"/>
              </a:ext>
            </a:extLst>
          </p:cNvPr>
          <p:cNvSpPr txBox="1"/>
          <p:nvPr/>
        </p:nvSpPr>
        <p:spPr>
          <a:xfrm>
            <a:off x="1831727" y="961573"/>
            <a:ext cx="8843749" cy="523220"/>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We do not manage soil data well</a:t>
            </a:r>
            <a:endParaRPr lang="en-US" sz="2800" dirty="0"/>
          </a:p>
        </p:txBody>
      </p:sp>
      <p:sp>
        <p:nvSpPr>
          <p:cNvPr id="5" name="TextBox 4">
            <a:extLst>
              <a:ext uri="{FF2B5EF4-FFF2-40B4-BE49-F238E27FC236}">
                <a16:creationId xmlns:a16="http://schemas.microsoft.com/office/drawing/2014/main" id="{D9B3A464-63C0-DE45-A531-63A24156A23C}"/>
              </a:ext>
            </a:extLst>
          </p:cNvPr>
          <p:cNvSpPr txBox="1"/>
          <p:nvPr/>
        </p:nvSpPr>
        <p:spPr>
          <a:xfrm>
            <a:off x="1831727" y="3960032"/>
            <a:ext cx="8843749" cy="993926"/>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Little thought is given on how the information will be managed so:</a:t>
            </a:r>
          </a:p>
        </p:txBody>
      </p:sp>
      <p:sp>
        <p:nvSpPr>
          <p:cNvPr id="6" name="TextBox 5">
            <a:extLst>
              <a:ext uri="{FF2B5EF4-FFF2-40B4-BE49-F238E27FC236}">
                <a16:creationId xmlns:a16="http://schemas.microsoft.com/office/drawing/2014/main" id="{E1FD7BE6-350E-13FC-CEA9-51EDA3706B85}"/>
              </a:ext>
            </a:extLst>
          </p:cNvPr>
          <p:cNvSpPr txBox="1"/>
          <p:nvPr/>
        </p:nvSpPr>
        <p:spPr>
          <a:xfrm>
            <a:off x="2944714" y="4984325"/>
            <a:ext cx="6474204" cy="830997"/>
          </a:xfrm>
          <a:prstGeom prst="rect">
            <a:avLst/>
          </a:prstGeom>
          <a:noFill/>
        </p:spPr>
        <p:txBody>
          <a:bodyPr wrap="square">
            <a:spAutoFit/>
          </a:bodyPr>
          <a:lstStyle/>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knowledge is not lost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models have a reliable starting point</a:t>
            </a:r>
            <a:endParaRPr lang="en-US" sz="2400" dirty="0"/>
          </a:p>
        </p:txBody>
      </p:sp>
    </p:spTree>
    <p:extLst>
      <p:ext uri="{BB962C8B-B14F-4D97-AF65-F5344CB8AC3E}">
        <p14:creationId xmlns:p14="http://schemas.microsoft.com/office/powerpoint/2010/main" val="29993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3812EA-902B-188A-2122-BCBADAF76666}"/>
              </a:ext>
            </a:extLst>
          </p:cNvPr>
          <p:cNvSpPr txBox="1"/>
          <p:nvPr/>
        </p:nvSpPr>
        <p:spPr>
          <a:xfrm>
            <a:off x="1837189" y="729842"/>
            <a:ext cx="8665828" cy="1785104"/>
          </a:xfrm>
          <a:prstGeom prst="rect">
            <a:avLst/>
          </a:prstGeom>
          <a:noFill/>
        </p:spPr>
        <p:txBody>
          <a:bodyPr wrap="square">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We do have</a:t>
            </a:r>
          </a:p>
          <a:p>
            <a:pPr algn="ctr"/>
            <a:r>
              <a:rPr lang="en-US" sz="3200" dirty="0">
                <a:latin typeface="Calibri" panose="020F0502020204030204" pitchFamily="34" charset="0"/>
                <a:cs typeface="Times New Roman" panose="02020603050405020304" pitchFamily="18" charset="0"/>
              </a:rPr>
              <a:t>TERN Soil Federator </a:t>
            </a:r>
            <a:r>
              <a:rPr lang="en-US" sz="1600" dirty="0">
                <a:latin typeface="Calibri" panose="020F0502020204030204" pitchFamily="34" charset="0"/>
                <a:cs typeface="Times New Roman" panose="02020603050405020304" pitchFamily="18" charset="0"/>
              </a:rPr>
              <a:t>and work has started on</a:t>
            </a:r>
          </a:p>
          <a:p>
            <a:pPr algn="ctr"/>
            <a:r>
              <a:rPr lang="en-US" sz="3200" dirty="0">
                <a:effectLst/>
                <a:latin typeface="Calibri" panose="020F0502020204030204" pitchFamily="34" charset="0"/>
                <a:ea typeface="Calibri" panose="020F0502020204030204" pitchFamily="34" charset="0"/>
                <a:cs typeface="Times New Roman" panose="02020603050405020304" pitchFamily="18" charset="0"/>
              </a:rPr>
              <a:t>Australian national soil information system (ANSIS)</a:t>
            </a:r>
          </a:p>
          <a:p>
            <a:pPr algn="ctr"/>
            <a:r>
              <a:rPr lang="en-US" sz="1400" dirty="0">
                <a:latin typeface="Calibri" panose="020F0502020204030204" pitchFamily="34" charset="0"/>
                <a:ea typeface="Calibri" panose="020F0502020204030204" pitchFamily="34" charset="0"/>
                <a:cs typeface="Times New Roman" panose="02020603050405020304" pitchFamily="18" charset="0"/>
              </a:rPr>
              <a:t>(and ASRIS and collaboration with Universities </a:t>
            </a:r>
            <a:r>
              <a:rPr lang="en-US" sz="1400" dirty="0" err="1">
                <a:latin typeface="Calibri" panose="020F0502020204030204" pitchFamily="34" charset="0"/>
                <a:ea typeface="Calibri" panose="020F0502020204030204" pitchFamily="34" charset="0"/>
                <a:cs typeface="Times New Roman" panose="02020603050405020304" pitchFamily="18" charset="0"/>
              </a:rPr>
              <a:t>etc</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636378C-DA0D-AD1B-77CD-947A00E191C1}"/>
              </a:ext>
            </a:extLst>
          </p:cNvPr>
          <p:cNvSpPr txBox="1"/>
          <p:nvPr/>
        </p:nvSpPr>
        <p:spPr>
          <a:xfrm>
            <a:off x="2063692" y="3650557"/>
            <a:ext cx="8338655" cy="954107"/>
          </a:xfrm>
          <a:prstGeom prst="rect">
            <a:avLst/>
          </a:prstGeom>
          <a:solidFill>
            <a:srgbClr val="FFCCFF"/>
          </a:solidFill>
        </p:spPr>
        <p:txBody>
          <a:bodyPr wrap="square">
            <a:spAutoFit/>
          </a:bodyPr>
          <a:lstStyle/>
          <a:p>
            <a:pPr algn="ctr"/>
            <a:r>
              <a:rPr lang="en-US" sz="2800" dirty="0">
                <a:latin typeface="Calibri" panose="020F0502020204030204" pitchFamily="34" charset="0"/>
                <a:ea typeface="Calibri" panose="020F0502020204030204" pitchFamily="34" charset="0"/>
                <a:cs typeface="Times New Roman" panose="02020603050405020304" pitchFamily="18" charset="0"/>
              </a:rPr>
              <a:t>Even good </a:t>
            </a:r>
            <a:r>
              <a:rPr lang="en-US" sz="2800" dirty="0">
                <a:effectLst/>
                <a:latin typeface="Calibri" panose="020F0502020204030204" pitchFamily="34" charset="0"/>
                <a:ea typeface="Calibri" panose="020F0502020204030204" pitchFamily="34" charset="0"/>
                <a:cs typeface="Times New Roman" panose="02020603050405020304" pitchFamily="18" charset="0"/>
              </a:rPr>
              <a:t>soil profile data</a:t>
            </a:r>
            <a:r>
              <a:rPr lang="en-US" sz="2800" dirty="0">
                <a:latin typeface="Calibri" panose="020F0502020204030204" pitchFamily="34" charset="0"/>
                <a:ea typeface="Calibri" panose="020F0502020204030204" pitchFamily="34" charset="0"/>
                <a:cs typeface="Times New Roman" panose="02020603050405020304" pitchFamily="18" charset="0"/>
              </a:rPr>
              <a:t> is difficult to use by specialists familiar with this data </a:t>
            </a:r>
            <a:endParaRPr lang="en-US" sz="2800" dirty="0"/>
          </a:p>
        </p:txBody>
      </p:sp>
      <p:sp>
        <p:nvSpPr>
          <p:cNvPr id="7" name="TextBox 6">
            <a:extLst>
              <a:ext uri="{FF2B5EF4-FFF2-40B4-BE49-F238E27FC236}">
                <a16:creationId xmlns:a16="http://schemas.microsoft.com/office/drawing/2014/main" id="{C5031F6B-B580-62E3-B86A-FEA53BC2149A}"/>
              </a:ext>
            </a:extLst>
          </p:cNvPr>
          <p:cNvSpPr txBox="1"/>
          <p:nvPr/>
        </p:nvSpPr>
        <p:spPr>
          <a:xfrm>
            <a:off x="5608740" y="2515660"/>
            <a:ext cx="1122726" cy="523220"/>
          </a:xfrm>
          <a:prstGeom prst="rect">
            <a:avLst/>
          </a:prstGeom>
          <a:noFill/>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BUT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2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2DD098-868D-B16D-F585-636B0D97B97A}"/>
              </a:ext>
            </a:extLst>
          </p:cNvPr>
          <p:cNvSpPr txBox="1"/>
          <p:nvPr/>
        </p:nvSpPr>
        <p:spPr>
          <a:xfrm>
            <a:off x="1733764" y="0"/>
            <a:ext cx="8294615" cy="1122871"/>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problems </a:t>
            </a:r>
            <a:r>
              <a:rPr lang="en-US" sz="3200" dirty="0">
                <a:latin typeface="Calibri" panose="020F0502020204030204" pitchFamily="34" charset="0"/>
                <a:ea typeface="Calibri" panose="020F0502020204030204" pitchFamily="34" charset="0"/>
                <a:cs typeface="Times New Roman" panose="02020603050405020304" pitchFamily="18" charset="0"/>
              </a:rPr>
              <a:t>discussed by Biggs and Searle are compounded </a:t>
            </a:r>
            <a:r>
              <a:rPr lang="en-US" sz="3200" dirty="0">
                <a:effectLst/>
                <a:latin typeface="Calibri" panose="020F0502020204030204" pitchFamily="34" charset="0"/>
                <a:ea typeface="Calibri" panose="020F0502020204030204" pitchFamily="34" charset="0"/>
                <a:cs typeface="Times New Roman" panose="02020603050405020304" pitchFamily="18" charset="0"/>
              </a:rPr>
              <a:t>by a complicated data structure.</a:t>
            </a:r>
          </a:p>
        </p:txBody>
      </p:sp>
      <p:pic>
        <p:nvPicPr>
          <p:cNvPr id="5" name="Picture 4">
            <a:extLst>
              <a:ext uri="{FF2B5EF4-FFF2-40B4-BE49-F238E27FC236}">
                <a16:creationId xmlns:a16="http://schemas.microsoft.com/office/drawing/2014/main" id="{1F412F06-7235-839F-930C-4DA7B76E1325}"/>
              </a:ext>
            </a:extLst>
          </p:cNvPr>
          <p:cNvPicPr>
            <a:picLocks noChangeAspect="1"/>
          </p:cNvPicPr>
          <p:nvPr/>
        </p:nvPicPr>
        <p:blipFill>
          <a:blip r:embed="rId2"/>
          <a:stretch>
            <a:fillRect/>
          </a:stretch>
        </p:blipFill>
        <p:spPr>
          <a:xfrm>
            <a:off x="444137" y="1102587"/>
            <a:ext cx="11268891" cy="5729529"/>
          </a:xfrm>
          <a:prstGeom prst="rect">
            <a:avLst/>
          </a:prstGeom>
        </p:spPr>
      </p:pic>
      <p:sp>
        <p:nvSpPr>
          <p:cNvPr id="4" name="TextBox 3">
            <a:extLst>
              <a:ext uri="{FF2B5EF4-FFF2-40B4-BE49-F238E27FC236}">
                <a16:creationId xmlns:a16="http://schemas.microsoft.com/office/drawing/2014/main" id="{E956028B-1503-1500-A285-74ABFE25E97E}"/>
              </a:ext>
            </a:extLst>
          </p:cNvPr>
          <p:cNvSpPr txBox="1"/>
          <p:nvPr/>
        </p:nvSpPr>
        <p:spPr>
          <a:xfrm>
            <a:off x="2339515" y="3429000"/>
            <a:ext cx="7478134" cy="830997"/>
          </a:xfrm>
          <a:prstGeom prst="rect">
            <a:avLst/>
          </a:prstGeom>
          <a:solidFill>
            <a:srgbClr val="FFCCFF"/>
          </a:solidFill>
        </p:spPr>
        <p:txBody>
          <a:bodyPr wrap="square">
            <a:sp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         LOTS TO CONSIDER !</a:t>
            </a:r>
            <a:endParaRPr lang="en-US" sz="4800" dirty="0"/>
          </a:p>
        </p:txBody>
      </p:sp>
    </p:spTree>
    <p:extLst>
      <p:ext uri="{BB962C8B-B14F-4D97-AF65-F5344CB8AC3E}">
        <p14:creationId xmlns:p14="http://schemas.microsoft.com/office/powerpoint/2010/main" val="6970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0EDBF-EC8D-5525-898F-D386A284D373}"/>
              </a:ext>
            </a:extLst>
          </p:cNvPr>
          <p:cNvSpPr txBox="1"/>
          <p:nvPr/>
        </p:nvSpPr>
        <p:spPr>
          <a:xfrm>
            <a:off x="3048000" y="2364364"/>
            <a:ext cx="4655820" cy="721736"/>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Two quick examples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43717E5-83B8-7BCD-86DB-4BFB03BE2FBB}"/>
              </a:ext>
            </a:extLst>
          </p:cNvPr>
          <p:cNvSpPr txBox="1"/>
          <p:nvPr/>
        </p:nvSpPr>
        <p:spPr>
          <a:xfrm>
            <a:off x="3048000" y="3244334"/>
            <a:ext cx="6096000" cy="461665"/>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the soil landscape grid of Australia)</a:t>
            </a:r>
            <a:endParaRPr lang="en-US" sz="2400" dirty="0"/>
          </a:p>
        </p:txBody>
      </p:sp>
    </p:spTree>
    <p:extLst>
      <p:ext uri="{BB962C8B-B14F-4D97-AF65-F5344CB8AC3E}">
        <p14:creationId xmlns:p14="http://schemas.microsoft.com/office/powerpoint/2010/main" val="278055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867ED6-63FF-BCF5-AB53-A1495994701E}"/>
              </a:ext>
            </a:extLst>
          </p:cNvPr>
          <p:cNvPicPr>
            <a:picLocks noChangeAspect="1"/>
          </p:cNvPicPr>
          <p:nvPr/>
        </p:nvPicPr>
        <p:blipFill>
          <a:blip r:embed="rId2"/>
          <a:stretch>
            <a:fillRect/>
          </a:stretch>
        </p:blipFill>
        <p:spPr>
          <a:xfrm>
            <a:off x="5092117" y="381197"/>
            <a:ext cx="5912357" cy="5504491"/>
          </a:xfrm>
          <a:prstGeom prst="rect">
            <a:avLst/>
          </a:prstGeom>
        </p:spPr>
      </p:pic>
      <p:pic>
        <p:nvPicPr>
          <p:cNvPr id="3" name="Picture 2">
            <a:extLst>
              <a:ext uri="{FF2B5EF4-FFF2-40B4-BE49-F238E27FC236}">
                <a16:creationId xmlns:a16="http://schemas.microsoft.com/office/drawing/2014/main" id="{7A5BABB9-9A3C-E96D-C391-42E9BC1E3C25}"/>
              </a:ext>
            </a:extLst>
          </p:cNvPr>
          <p:cNvPicPr>
            <a:picLocks noChangeAspect="1"/>
          </p:cNvPicPr>
          <p:nvPr/>
        </p:nvPicPr>
        <p:blipFill>
          <a:blip r:embed="rId3"/>
          <a:stretch>
            <a:fillRect/>
          </a:stretch>
        </p:blipFill>
        <p:spPr>
          <a:xfrm>
            <a:off x="6987024" y="4235459"/>
            <a:ext cx="894806" cy="1252728"/>
          </a:xfrm>
          <a:prstGeom prst="rect">
            <a:avLst/>
          </a:prstGeom>
        </p:spPr>
      </p:pic>
      <p:sp>
        <p:nvSpPr>
          <p:cNvPr id="5" name="TextBox 4">
            <a:extLst>
              <a:ext uri="{FF2B5EF4-FFF2-40B4-BE49-F238E27FC236}">
                <a16:creationId xmlns:a16="http://schemas.microsoft.com/office/drawing/2014/main" id="{37E2BF79-001C-A1DD-3A16-CC8006A03427}"/>
              </a:ext>
            </a:extLst>
          </p:cNvPr>
          <p:cNvSpPr txBox="1"/>
          <p:nvPr/>
        </p:nvSpPr>
        <p:spPr>
          <a:xfrm>
            <a:off x="447040" y="490404"/>
            <a:ext cx="2997200" cy="865173"/>
          </a:xfrm>
          <a:prstGeom prst="rect">
            <a:avLst/>
          </a:prstGeom>
          <a:noFill/>
        </p:spPr>
        <p:txBody>
          <a:bodyPr wrap="square">
            <a:spAutoFit/>
          </a:bodyPr>
          <a:lstStyle/>
          <a:p>
            <a:pPr marL="0" marR="0">
              <a:lnSpc>
                <a:spcPct val="107000"/>
              </a:lnSpc>
              <a:spcBef>
                <a:spcPts val="0"/>
              </a:spcBef>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First draft of a</a:t>
            </a:r>
            <a:r>
              <a:rPr lang="en-AU" sz="2400" dirty="0">
                <a:effectLst/>
                <a:latin typeface="Calibri" panose="020F0502020204030204" pitchFamily="34" charset="0"/>
                <a:ea typeface="Calibri" panose="020F0502020204030204" pitchFamily="34" charset="0"/>
                <a:cs typeface="Times New Roman" panose="02020603050405020304" pitchFamily="18" charset="0"/>
              </a:rPr>
              <a:t>vailable Phosphorus 0-5cm</a:t>
            </a:r>
          </a:p>
        </p:txBody>
      </p:sp>
      <p:sp>
        <p:nvSpPr>
          <p:cNvPr id="4" name="Oval 3">
            <a:extLst>
              <a:ext uri="{FF2B5EF4-FFF2-40B4-BE49-F238E27FC236}">
                <a16:creationId xmlns:a16="http://schemas.microsoft.com/office/drawing/2014/main" id="{233991D0-5A3C-7D17-E973-C624BA351F6C}"/>
              </a:ext>
            </a:extLst>
          </p:cNvPr>
          <p:cNvSpPr/>
          <p:nvPr/>
        </p:nvSpPr>
        <p:spPr>
          <a:xfrm>
            <a:off x="4938706" y="2629482"/>
            <a:ext cx="1752600" cy="184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5F4830-22DA-595C-0B9E-7199290777BC}"/>
              </a:ext>
            </a:extLst>
          </p:cNvPr>
          <p:cNvSpPr txBox="1"/>
          <p:nvPr/>
        </p:nvSpPr>
        <p:spPr>
          <a:xfrm>
            <a:off x="6661092" y="5510136"/>
            <a:ext cx="1950720" cy="375552"/>
          </a:xfrm>
          <a:prstGeom prst="rect">
            <a:avLst/>
          </a:prstGeom>
          <a:noFill/>
        </p:spPr>
        <p:txBody>
          <a:bodyPr wrap="square">
            <a:spAutoFit/>
          </a:bodyPr>
          <a:lstStyle/>
          <a:p>
            <a:pPr marL="0" marR="0">
              <a:lnSpc>
                <a:spcPct val="107000"/>
              </a:lnSpc>
              <a:spcBef>
                <a:spcPts val="0"/>
              </a:spcBef>
              <a:spcAft>
                <a:spcPts val="800"/>
              </a:spcAft>
            </a:pPr>
            <a:r>
              <a:rPr lang="en-AU" sz="1800" dirty="0">
                <a:latin typeface="Calibri" panose="020F0502020204030204" pitchFamily="34" charset="0"/>
                <a:ea typeface="Calibri" panose="020F0502020204030204" pitchFamily="34" charset="0"/>
                <a:cs typeface="Times New Roman" panose="02020603050405020304" pitchFamily="18" charset="0"/>
              </a:rPr>
              <a:t>(Colwell P ppm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31CCBAB-B257-F3E8-B321-41E1ED9424A3}"/>
              </a:ext>
            </a:extLst>
          </p:cNvPr>
          <p:cNvSpPr txBox="1"/>
          <p:nvPr/>
        </p:nvSpPr>
        <p:spPr>
          <a:xfrm>
            <a:off x="508979" y="3310017"/>
            <a:ext cx="3759200" cy="1260345"/>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WA does not have more available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Phosporus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than the rest of Australia</a:t>
            </a:r>
          </a:p>
        </p:txBody>
      </p:sp>
      <p:sp>
        <p:nvSpPr>
          <p:cNvPr id="9" name="TextBox 8">
            <a:extLst>
              <a:ext uri="{FF2B5EF4-FFF2-40B4-BE49-F238E27FC236}">
                <a16:creationId xmlns:a16="http://schemas.microsoft.com/office/drawing/2014/main" id="{7E86EEA5-39CE-3F13-B44C-6CB4E60EB156}"/>
              </a:ext>
            </a:extLst>
          </p:cNvPr>
          <p:cNvSpPr txBox="1"/>
          <p:nvPr/>
        </p:nvSpPr>
        <p:spPr>
          <a:xfrm>
            <a:off x="508979" y="4580592"/>
            <a:ext cx="3861656" cy="281231"/>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*Incorrect lab method was a significant problem</a:t>
            </a:r>
          </a:p>
        </p:txBody>
      </p:sp>
    </p:spTree>
    <p:extLst>
      <p:ext uri="{BB962C8B-B14F-4D97-AF65-F5344CB8AC3E}">
        <p14:creationId xmlns:p14="http://schemas.microsoft.com/office/powerpoint/2010/main" val="24409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245BE-879B-0250-A6F5-FCFF1A1BF61C}"/>
              </a:ext>
            </a:extLst>
          </p:cNvPr>
          <p:cNvPicPr>
            <a:picLocks noChangeAspect="1"/>
          </p:cNvPicPr>
          <p:nvPr/>
        </p:nvPicPr>
        <p:blipFill>
          <a:blip r:embed="rId2"/>
          <a:stretch>
            <a:fillRect/>
          </a:stretch>
        </p:blipFill>
        <p:spPr>
          <a:xfrm>
            <a:off x="410749" y="1111717"/>
            <a:ext cx="4762141" cy="4787239"/>
          </a:xfrm>
          <a:prstGeom prst="rect">
            <a:avLst/>
          </a:prstGeom>
        </p:spPr>
      </p:pic>
      <p:sp>
        <p:nvSpPr>
          <p:cNvPr id="4" name="TextBox 3">
            <a:extLst>
              <a:ext uri="{FF2B5EF4-FFF2-40B4-BE49-F238E27FC236}">
                <a16:creationId xmlns:a16="http://schemas.microsoft.com/office/drawing/2014/main" id="{DF7E2263-60F3-714E-7480-CAE6D8F5F784}"/>
              </a:ext>
            </a:extLst>
          </p:cNvPr>
          <p:cNvSpPr txBox="1"/>
          <p:nvPr/>
        </p:nvSpPr>
        <p:spPr>
          <a:xfrm>
            <a:off x="1573712" y="1111717"/>
            <a:ext cx="1525088" cy="461665"/>
          </a:xfrm>
          <a:prstGeom prst="rect">
            <a:avLst/>
          </a:prstGeom>
          <a:noFill/>
        </p:spPr>
        <p:txBody>
          <a:bodyPr wrap="square">
            <a:spAutoFit/>
          </a:bodyPr>
          <a:lstStyle/>
          <a:p>
            <a:r>
              <a:rPr lang="en-AU" sz="2400" b="1" dirty="0"/>
              <a:t>Sodosols</a:t>
            </a:r>
            <a:endParaRPr lang="en-US" sz="2400" dirty="0"/>
          </a:p>
        </p:txBody>
      </p:sp>
      <p:pic>
        <p:nvPicPr>
          <p:cNvPr id="5" name="Picture 4">
            <a:extLst>
              <a:ext uri="{FF2B5EF4-FFF2-40B4-BE49-F238E27FC236}">
                <a16:creationId xmlns:a16="http://schemas.microsoft.com/office/drawing/2014/main" id="{F62F16FF-5161-12EC-FC47-4128DABEA682}"/>
              </a:ext>
            </a:extLst>
          </p:cNvPr>
          <p:cNvPicPr>
            <a:picLocks noChangeAspect="1"/>
          </p:cNvPicPr>
          <p:nvPr/>
        </p:nvPicPr>
        <p:blipFill>
          <a:blip r:embed="rId3"/>
          <a:stretch>
            <a:fillRect/>
          </a:stretch>
        </p:blipFill>
        <p:spPr>
          <a:xfrm>
            <a:off x="6096000" y="640080"/>
            <a:ext cx="5685250" cy="5109003"/>
          </a:xfrm>
          <a:prstGeom prst="rect">
            <a:avLst/>
          </a:prstGeom>
        </p:spPr>
      </p:pic>
      <p:pic>
        <p:nvPicPr>
          <p:cNvPr id="6" name="Picture 5">
            <a:extLst>
              <a:ext uri="{FF2B5EF4-FFF2-40B4-BE49-F238E27FC236}">
                <a16:creationId xmlns:a16="http://schemas.microsoft.com/office/drawing/2014/main" id="{49915FCE-CE22-6B9D-03D8-5A212D5FDC2A}"/>
              </a:ext>
            </a:extLst>
          </p:cNvPr>
          <p:cNvPicPr>
            <a:picLocks noChangeAspect="1"/>
          </p:cNvPicPr>
          <p:nvPr/>
        </p:nvPicPr>
        <p:blipFill>
          <a:blip r:embed="rId4"/>
          <a:stretch>
            <a:fillRect/>
          </a:stretch>
        </p:blipFill>
        <p:spPr>
          <a:xfrm>
            <a:off x="9698166" y="4915308"/>
            <a:ext cx="1001456" cy="1181205"/>
          </a:xfrm>
          <a:prstGeom prst="rect">
            <a:avLst/>
          </a:prstGeom>
        </p:spPr>
      </p:pic>
      <p:sp>
        <p:nvSpPr>
          <p:cNvPr id="8" name="TextBox 7">
            <a:extLst>
              <a:ext uri="{FF2B5EF4-FFF2-40B4-BE49-F238E27FC236}">
                <a16:creationId xmlns:a16="http://schemas.microsoft.com/office/drawing/2014/main" id="{5DE8A68A-4BB0-26A5-87AB-486A942EFA4D}"/>
              </a:ext>
            </a:extLst>
          </p:cNvPr>
          <p:cNvSpPr txBox="1"/>
          <p:nvPr/>
        </p:nvSpPr>
        <p:spPr>
          <a:xfrm>
            <a:off x="6755676" y="178415"/>
            <a:ext cx="4598124" cy="400110"/>
          </a:xfrm>
          <a:prstGeom prst="rect">
            <a:avLst/>
          </a:prstGeom>
          <a:noFill/>
        </p:spPr>
        <p:txBody>
          <a:bodyPr wrap="square">
            <a:spAutoFit/>
          </a:bodyPr>
          <a:lstStyle/>
          <a:p>
            <a:r>
              <a:rPr lang="en-AU" sz="2000" dirty="0"/>
              <a:t>SLGA clay prediction 15 to 30cm</a:t>
            </a:r>
            <a:endParaRPr lang="en-US" sz="2000" dirty="0"/>
          </a:p>
        </p:txBody>
      </p:sp>
      <p:sp>
        <p:nvSpPr>
          <p:cNvPr id="7" name="TextBox 6">
            <a:extLst>
              <a:ext uri="{FF2B5EF4-FFF2-40B4-BE49-F238E27FC236}">
                <a16:creationId xmlns:a16="http://schemas.microsoft.com/office/drawing/2014/main" id="{3751AD07-0B0E-EE09-3D3F-BB9BA5B79909}"/>
              </a:ext>
            </a:extLst>
          </p:cNvPr>
          <p:cNvSpPr txBox="1"/>
          <p:nvPr/>
        </p:nvSpPr>
        <p:spPr>
          <a:xfrm>
            <a:off x="263391" y="312801"/>
            <a:ext cx="5478780" cy="736355"/>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Sand over clay texture contrast soils dominate SW of WA</a:t>
            </a:r>
          </a:p>
        </p:txBody>
      </p:sp>
      <p:sp>
        <p:nvSpPr>
          <p:cNvPr id="11" name="TextBox 10">
            <a:extLst>
              <a:ext uri="{FF2B5EF4-FFF2-40B4-BE49-F238E27FC236}">
                <a16:creationId xmlns:a16="http://schemas.microsoft.com/office/drawing/2014/main" id="{48893150-964D-18B4-B3D2-607E7DFB801C}"/>
              </a:ext>
            </a:extLst>
          </p:cNvPr>
          <p:cNvSpPr txBox="1"/>
          <p:nvPr/>
        </p:nvSpPr>
        <p:spPr>
          <a:xfrm>
            <a:off x="10542059" y="4789079"/>
            <a:ext cx="908157" cy="47000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Sand</a:t>
            </a:r>
          </a:p>
        </p:txBody>
      </p:sp>
      <p:sp>
        <p:nvSpPr>
          <p:cNvPr id="13" name="TextBox 12">
            <a:extLst>
              <a:ext uri="{FF2B5EF4-FFF2-40B4-BE49-F238E27FC236}">
                <a16:creationId xmlns:a16="http://schemas.microsoft.com/office/drawing/2014/main" id="{74476AFF-4173-DB7C-0808-9EB61EE1D43E}"/>
              </a:ext>
            </a:extLst>
          </p:cNvPr>
          <p:cNvSpPr txBox="1"/>
          <p:nvPr/>
        </p:nvSpPr>
        <p:spPr>
          <a:xfrm>
            <a:off x="10620841" y="5699264"/>
            <a:ext cx="908157" cy="47000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Clay</a:t>
            </a:r>
          </a:p>
        </p:txBody>
      </p:sp>
      <p:sp>
        <p:nvSpPr>
          <p:cNvPr id="3" name="Oval 2">
            <a:extLst>
              <a:ext uri="{FF2B5EF4-FFF2-40B4-BE49-F238E27FC236}">
                <a16:creationId xmlns:a16="http://schemas.microsoft.com/office/drawing/2014/main" id="{F934AFE2-43F1-286D-B1E6-2AF0E3ADD760}"/>
              </a:ext>
            </a:extLst>
          </p:cNvPr>
          <p:cNvSpPr/>
          <p:nvPr/>
        </p:nvSpPr>
        <p:spPr>
          <a:xfrm>
            <a:off x="9647492" y="5804092"/>
            <a:ext cx="352337" cy="365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619A296-AE17-C35C-F656-0B55DAB7F56D}"/>
              </a:ext>
            </a:extLst>
          </p:cNvPr>
          <p:cNvCxnSpPr>
            <a:cxnSpLocks/>
            <a:stCxn id="3" idx="7"/>
          </p:cNvCxnSpPr>
          <p:nvPr/>
        </p:nvCxnSpPr>
        <p:spPr>
          <a:xfrm flipV="1">
            <a:off x="9948230" y="4370664"/>
            <a:ext cx="487982" cy="1486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CF360C-9481-E54A-978A-30615B040465}"/>
              </a:ext>
            </a:extLst>
          </p:cNvPr>
          <p:cNvCxnSpPr>
            <a:cxnSpLocks/>
            <a:stCxn id="3" idx="2"/>
          </p:cNvCxnSpPr>
          <p:nvPr/>
        </p:nvCxnSpPr>
        <p:spPr>
          <a:xfrm flipH="1" flipV="1">
            <a:off x="8286527" y="4572000"/>
            <a:ext cx="1360965" cy="14146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5545B4-0DE9-C5F4-35BC-2A7CAEF1C188}"/>
              </a:ext>
            </a:extLst>
          </p:cNvPr>
          <p:cNvCxnSpPr>
            <a:cxnSpLocks/>
            <a:stCxn id="3" idx="1"/>
          </p:cNvCxnSpPr>
          <p:nvPr/>
        </p:nvCxnSpPr>
        <p:spPr>
          <a:xfrm flipH="1" flipV="1">
            <a:off x="8749155" y="4915271"/>
            <a:ext cx="949936" cy="942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CD30C6E-B083-CF1B-5182-7D89402AE538}"/>
              </a:ext>
            </a:extLst>
          </p:cNvPr>
          <p:cNvSpPr/>
          <p:nvPr/>
        </p:nvSpPr>
        <p:spPr>
          <a:xfrm>
            <a:off x="1359018" y="4077050"/>
            <a:ext cx="4041448" cy="1409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95A52B-CC56-1399-F216-AF63A27735F0}"/>
              </a:ext>
            </a:extLst>
          </p:cNvPr>
          <p:cNvSpPr txBox="1"/>
          <p:nvPr/>
        </p:nvSpPr>
        <p:spPr>
          <a:xfrm>
            <a:off x="7902440" y="5766355"/>
            <a:ext cx="1481306" cy="470000"/>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Little clay</a:t>
            </a:r>
          </a:p>
        </p:txBody>
      </p:sp>
      <p:sp>
        <p:nvSpPr>
          <p:cNvPr id="24" name="TextBox 23">
            <a:extLst>
              <a:ext uri="{FF2B5EF4-FFF2-40B4-BE49-F238E27FC236}">
                <a16:creationId xmlns:a16="http://schemas.microsoft.com/office/drawing/2014/main" id="{F7684F57-F659-95CA-E710-34030C78EFBC}"/>
              </a:ext>
            </a:extLst>
          </p:cNvPr>
          <p:cNvSpPr txBox="1"/>
          <p:nvPr/>
        </p:nvSpPr>
        <p:spPr>
          <a:xfrm>
            <a:off x="3801303" y="3607050"/>
            <a:ext cx="2079771" cy="470000"/>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Lots of clay</a:t>
            </a:r>
          </a:p>
        </p:txBody>
      </p:sp>
      <p:sp>
        <p:nvSpPr>
          <p:cNvPr id="26" name="TextBox 25">
            <a:extLst>
              <a:ext uri="{FF2B5EF4-FFF2-40B4-BE49-F238E27FC236}">
                <a16:creationId xmlns:a16="http://schemas.microsoft.com/office/drawing/2014/main" id="{89C30C9E-5F9A-AD71-3CA9-E4CF14649C94}"/>
              </a:ext>
            </a:extLst>
          </p:cNvPr>
          <p:cNvSpPr txBox="1"/>
          <p:nvPr/>
        </p:nvSpPr>
        <p:spPr>
          <a:xfrm>
            <a:off x="6727930" y="6306419"/>
            <a:ext cx="5311631" cy="375552"/>
          </a:xfrm>
          <a:prstGeom prst="rect">
            <a:avLst/>
          </a:prstGeom>
          <a:solidFill>
            <a:srgbClr val="66FFFF"/>
          </a:solidFill>
        </p:spPr>
        <p:txBody>
          <a:bodyPr wrap="square">
            <a:spAutoFit/>
          </a:body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ydrological and crop yield modelling will be wrong</a:t>
            </a:r>
          </a:p>
        </p:txBody>
      </p:sp>
      <p:sp>
        <p:nvSpPr>
          <p:cNvPr id="32" name="TextBox 31">
            <a:extLst>
              <a:ext uri="{FF2B5EF4-FFF2-40B4-BE49-F238E27FC236}">
                <a16:creationId xmlns:a16="http://schemas.microsoft.com/office/drawing/2014/main" id="{9272FE24-9DB6-A644-B5B1-D8826ADD34BC}"/>
              </a:ext>
            </a:extLst>
          </p:cNvPr>
          <p:cNvSpPr txBox="1"/>
          <p:nvPr/>
        </p:nvSpPr>
        <p:spPr>
          <a:xfrm>
            <a:off x="7643185" y="6673612"/>
            <a:ext cx="1802819" cy="218265"/>
          </a:xfrm>
          <a:prstGeom prst="rect">
            <a:avLst/>
          </a:prstGeom>
          <a:noFill/>
        </p:spPr>
        <p:txBody>
          <a:bodyPr wrap="square">
            <a:spAutoFit/>
          </a:bodyPr>
          <a:lstStyle/>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*Fixed depth is a significant problem</a:t>
            </a:r>
          </a:p>
        </p:txBody>
      </p:sp>
    </p:spTree>
    <p:extLst>
      <p:ext uri="{BB962C8B-B14F-4D97-AF65-F5344CB8AC3E}">
        <p14:creationId xmlns:p14="http://schemas.microsoft.com/office/powerpoint/2010/main" val="7081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p:bldP spid="24"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D07BC0-4803-923E-AD00-9AC544B299C1}"/>
              </a:ext>
            </a:extLst>
          </p:cNvPr>
          <p:cNvSpPr txBox="1"/>
          <p:nvPr/>
        </p:nvSpPr>
        <p:spPr>
          <a:xfrm>
            <a:off x="1727200" y="1177838"/>
            <a:ext cx="8737600" cy="1454950"/>
          </a:xfrm>
          <a:prstGeom prst="rect">
            <a:avLst/>
          </a:prstGeom>
          <a:noFill/>
        </p:spPr>
        <p:txBody>
          <a:bodyPr wrap="square">
            <a:spAutoFit/>
          </a:bodyPr>
          <a:lstStyle/>
          <a:p>
            <a:pPr marL="0" marR="0" algn="ctr">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It is great that this information is available!</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If we document faults improvements can be made and mistakes not repeated**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DB9524-BF47-491A-B5F6-1628591A2F69}"/>
              </a:ext>
            </a:extLst>
          </p:cNvPr>
          <p:cNvSpPr txBox="1"/>
          <p:nvPr/>
        </p:nvSpPr>
        <p:spPr>
          <a:xfrm>
            <a:off x="3632200" y="3927247"/>
            <a:ext cx="4927600" cy="595932"/>
          </a:xfrm>
          <a:prstGeom prst="rect">
            <a:avLst/>
          </a:prstGeom>
          <a:solidFill>
            <a:srgbClr val="66FF99"/>
          </a:solidFill>
        </p:spPr>
        <p:txBody>
          <a:bodyPr wrap="square">
            <a:spAutoFit/>
          </a:bodyPr>
          <a:lstStyle/>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A poor result is still a result!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5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PIRD title sides">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0000FF"/>
      </a:hlink>
      <a:folHlink>
        <a:srgbClr val="800080"/>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a:spAutoFit/>
      </a:bodyPr>
      <a:lstStyle>
        <a:defPPr>
          <a:defRPr sz="1400" b="1" i="0" u="none" strike="noStrike" kern="1200" baseline="0" dirty="0" err="1" smtClean="0">
            <a:solidFill>
              <a:schemeClr val="bg1"/>
            </a:solidFill>
            <a:latin typeface="+mn-lt"/>
            <a:ea typeface="+mn-ea"/>
            <a:cs typeface="+mn-cs"/>
          </a:defRPr>
        </a:defPPr>
      </a:lstStyle>
    </a:spDef>
  </a:objectDefaults>
  <a:extraClrSchemeLst/>
  <a:extLst>
    <a:ext uri="{05A4C25C-085E-4340-85A3-A5531E510DB2}">
      <thm15:themeFamily xmlns:thm15="http://schemas.microsoft.com/office/thememl/2012/main" name="DPIRD Presentation1" id="{B37D1750-DB68-684E-B6C7-5AC984B81C46}" vid="{0C0343A5-9582-1E48-AF57-A8D36C2B3D7E}"/>
    </a:ext>
  </a:extLst>
</a:theme>
</file>

<file path=ppt/theme/theme3.xml><?xml version="1.0" encoding="utf-8"?>
<a:theme xmlns:a="http://schemas.openxmlformats.org/drawingml/2006/main" name="DPIRD content slides">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A2AD00"/>
      </a:hlink>
      <a:folHlink>
        <a:srgbClr val="00B9E4"/>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IRD Presentation1" id="{B37D1750-DB68-684E-B6C7-5AC984B81C46}" vid="{5508F884-2B76-704A-B673-22DF15C2489D}"/>
    </a:ext>
  </a:extLst>
</a:theme>
</file>

<file path=docProps/app.xml><?xml version="1.0" encoding="utf-8"?>
<Properties xmlns="http://schemas.openxmlformats.org/officeDocument/2006/extended-properties" xmlns:vt="http://schemas.openxmlformats.org/officeDocument/2006/docPropsVTypes">
  <TotalTime>1067</TotalTime>
  <Words>1484</Words>
  <Application>Microsoft Office PowerPoint</Application>
  <PresentationFormat>Widescreen</PresentationFormat>
  <Paragraphs>162</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Symbol</vt:lpstr>
      <vt:lpstr>Office Theme</vt:lpstr>
      <vt:lpstr>DPIRD title sides</vt:lpstr>
      <vt:lpstr>DPIRD 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Van Gool</dc:creator>
  <cp:lastModifiedBy>Dennis Van Gool</cp:lastModifiedBy>
  <cp:revision>59</cp:revision>
  <dcterms:created xsi:type="dcterms:W3CDTF">2022-08-18T00:32:01Z</dcterms:created>
  <dcterms:modified xsi:type="dcterms:W3CDTF">2022-08-30T00:58:57Z</dcterms:modified>
</cp:coreProperties>
</file>