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404" r:id="rId2"/>
    <p:sldId id="452" r:id="rId3"/>
    <p:sldId id="484" r:id="rId4"/>
    <p:sldId id="477" r:id="rId5"/>
    <p:sldId id="479" r:id="rId6"/>
    <p:sldId id="478" r:id="rId7"/>
    <p:sldId id="485" r:id="rId8"/>
    <p:sldId id="480" r:id="rId9"/>
    <p:sldId id="481" r:id="rId10"/>
    <p:sldId id="483" r:id="rId11"/>
    <p:sldId id="482" r:id="rId12"/>
    <p:sldId id="486" r:id="rId13"/>
    <p:sldId id="487" r:id="rId14"/>
    <p:sldId id="4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9EBF5"/>
    <a:srgbClr val="CFD5EA"/>
    <a:srgbClr val="0099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6055" autoAdjust="0"/>
  </p:normalViewPr>
  <p:slideViewPr>
    <p:cSldViewPr snapToGrid="0">
      <p:cViewPr>
        <p:scale>
          <a:sx n="60" d="100"/>
          <a:sy n="60" d="100"/>
        </p:scale>
        <p:origin x="150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38F64C-1832-4A42-BE3F-F33DC8BB67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E495B-489C-413D-B522-85111F7235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9A128-A39B-4E08-AF71-B7342DB9E674}" type="datetimeFigureOut">
              <a:rPr lang="en-NZ" smtClean="0"/>
              <a:t>31/08/2022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64519-D4E8-42C2-93D4-A43CEF14D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0E75A-F19C-4BD7-AAA9-B4A1A303AC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6B07-EBAE-4D66-BF84-67798EC38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7743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AEA3C-8300-48D4-86F2-44033A07C96E}" type="datetimeFigureOut">
              <a:rPr lang="en-AU" smtClean="0"/>
              <a:t>31/08/2022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A5D4-CCDE-45FC-A6EF-966309656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168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A5D4-CCDE-45FC-A6EF-966309656FA4}" type="slidenum">
              <a:rPr lang="en-AU" smtClean="0"/>
              <a:t>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5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(updating)  11312 after removing replicates from 115000</a:t>
            </a:r>
          </a:p>
          <a:p>
            <a:r>
              <a:rPr lang="en-NZ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MIR 3581+3112</a:t>
            </a:r>
          </a:p>
          <a:p>
            <a:endParaRPr lang="en-NZ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A5D4-CCDE-45FC-A6EF-966309656FA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26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A5D4-CCDE-45FC-A6EF-966309656FA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80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A5D4-CCDE-45FC-A6EF-966309656FA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5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MWLR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59" t="-1" r="1159" b="51189"/>
          <a:stretch/>
        </p:blipFill>
        <p:spPr bwMode="auto">
          <a:xfrm>
            <a:off x="0" y="4608512"/>
            <a:ext cx="12192000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503363" y="32464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spc="133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AU"/>
          </a:p>
        </p:txBody>
      </p:sp>
      <p:pic>
        <p:nvPicPr>
          <p:cNvPr id="10" name="Picture 5" descr="C:\nic\branding\logo files\MW_LR_landscape_whit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256" y="441763"/>
            <a:ext cx="3414056" cy="10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2400000"/>
            <a:ext cx="9217024" cy="1043691"/>
          </a:xfrm>
        </p:spPr>
        <p:txBody>
          <a:bodyPr>
            <a:noAutofit/>
          </a:bodyPr>
          <a:lstStyle>
            <a:lvl1pPr>
              <a:lnSpc>
                <a:spcPts val="6373"/>
              </a:lnSpc>
              <a:defRPr sz="5333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67" y="3792000"/>
            <a:ext cx="9217024" cy="1077160"/>
          </a:xfrm>
        </p:spPr>
        <p:txBody>
          <a:bodyPr>
            <a:noAutofit/>
          </a:bodyPr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</p:spTree>
    <p:extLst>
      <p:ext uri="{BB962C8B-B14F-4D97-AF65-F5344CB8AC3E}">
        <p14:creationId xmlns:p14="http://schemas.microsoft.com/office/powerpoint/2010/main" val="29117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+ Hea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41828" y="5702801"/>
            <a:ext cx="1137403" cy="36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spc="133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450264" y="3210636"/>
            <a:ext cx="3754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spc="133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144464" y="71583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133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5349214"/>
            <a:ext cx="7872875" cy="1056117"/>
          </a:xfrm>
        </p:spPr>
        <p:txBody>
          <a:bodyPr>
            <a:noAutofit/>
          </a:bodyPr>
          <a:lstStyle>
            <a:lvl1pPr>
              <a:lnSpc>
                <a:spcPts val="6373"/>
              </a:lnSpc>
              <a:defRPr sz="2667" b="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1" name="Picture 5" descr="C:\nic\branding\logo files\MW_LR_landscape_whit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84288" y="164637"/>
            <a:ext cx="76437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6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2:1 content:content/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13496" y="0"/>
            <a:ext cx="4065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3" descr="C:\nic\branding\logo files\MW_LR_Landscape_bi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7429" y="164637"/>
            <a:ext cx="67213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8400256" y="672000"/>
            <a:ext cx="3456384" cy="58293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133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text/content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41828" y="5702801"/>
            <a:ext cx="1137403" cy="36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spc="133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450264" y="3210636"/>
            <a:ext cx="3754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spc="133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144464" y="71583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133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sp>
        <p:nvSpPr>
          <p:cNvPr id="2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911424" y="1412776"/>
            <a:ext cx="7008779" cy="5115768"/>
          </a:xfr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Ebrima" panose="02000000000000000000" pitchFamily="2" charset="0"/>
              <a:buChar char="−"/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11426" y="672001"/>
            <a:ext cx="7008777" cy="5086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162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text: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80043" y="672000"/>
            <a:ext cx="5233591" cy="5733331"/>
          </a:xfrm>
        </p:spPr>
        <p:txBody>
          <a:bodyPr>
            <a:noAutofit/>
          </a:bodyPr>
          <a:lstStyle>
            <a:lvl1pPr>
              <a:defRPr sz="2133" baseline="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pic>
        <p:nvPicPr>
          <p:cNvPr id="10" name="Picture 3" descr="C:\nic\branding\logo files\MW_LR_Landscape_bi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7429" y="164637"/>
            <a:ext cx="67213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41828" y="5702801"/>
            <a:ext cx="1137403" cy="36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spc="133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450264" y="3210636"/>
            <a:ext cx="3754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spc="133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144464" y="71583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133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911425" y="672001"/>
            <a:ext cx="4896544" cy="5086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12285" y="1508787"/>
            <a:ext cx="4895849" cy="48965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990575" indent="-380990">
              <a:buFont typeface="Ebrima" panose="02000000000000000000" pitchFamily="2" charset="0"/>
              <a:buChar char="−"/>
              <a:defRPr sz="2133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160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811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753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2+ or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59" t="-1" r="1159" b="51189"/>
          <a:stretch/>
        </p:blipFill>
        <p:spPr bwMode="auto">
          <a:xfrm>
            <a:off x="0" y="4608512"/>
            <a:ext cx="12192000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592277" y="1604433"/>
            <a:ext cx="3264363" cy="3744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NZ" dirty="0"/>
              <a:t>Add extra logos here</a:t>
            </a:r>
          </a:p>
        </p:txBody>
      </p:sp>
      <p:pic>
        <p:nvPicPr>
          <p:cNvPr id="15" name="Picture 3" descr="C:\nic\branding\logo files\MW_LR_Landscape_big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2278" y="356659"/>
            <a:ext cx="3228721" cy="9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2400000"/>
            <a:ext cx="6432715" cy="1043691"/>
          </a:xfrm>
        </p:spPr>
        <p:txBody>
          <a:bodyPr>
            <a:noAutofit/>
          </a:bodyPr>
          <a:lstStyle>
            <a:lvl1pPr>
              <a:lnSpc>
                <a:spcPts val="6373"/>
              </a:lnSpc>
              <a:defRPr sz="5333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25307" y="5735593"/>
            <a:ext cx="1104691" cy="331932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4"/>
          </p:nvPr>
        </p:nvSpPr>
        <p:spPr>
          <a:xfrm rot="16200000">
            <a:off x="-1450264" y="3226994"/>
            <a:ext cx="3754603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5"/>
          </p:nvPr>
        </p:nvSpPr>
        <p:spPr>
          <a:xfrm rot="16200000">
            <a:off x="-144463" y="715836"/>
            <a:ext cx="114300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591551" y="5829300"/>
            <a:ext cx="3266016" cy="67098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Add affiliation names here</a:t>
            </a:r>
            <a:endParaRPr lang="en-NZ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67" y="3792000"/>
            <a:ext cx="6432715" cy="1077160"/>
          </a:xfrm>
        </p:spPr>
        <p:txBody>
          <a:bodyPr>
            <a:noAutofit/>
          </a:bodyPr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524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5795" r="2318" b="60139"/>
          <a:stretch/>
        </p:blipFill>
        <p:spPr bwMode="auto">
          <a:xfrm>
            <a:off x="0" y="4416491"/>
            <a:ext cx="12192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nic\branding\logo files\MW_LR_Landscape_big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1851" y="452670"/>
            <a:ext cx="2688299" cy="7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41828" y="5702801"/>
            <a:ext cx="1137403" cy="36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spc="1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450264" y="3210636"/>
            <a:ext cx="3754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spc="1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144464" y="71583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1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pic>
        <p:nvPicPr>
          <p:cNvPr id="19" name="Picture 5" descr="C:\nic\branding\logo files\MW_LR_landscape_white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84288" y="164637"/>
            <a:ext cx="76437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67" y="3792000"/>
            <a:ext cx="8448939" cy="1077160"/>
          </a:xfrm>
        </p:spPr>
        <p:txBody>
          <a:bodyPr>
            <a:noAutofit/>
          </a:bodyPr>
          <a:lstStyle>
            <a:lvl1pPr marL="0" indent="0">
              <a:buNone/>
              <a:defRPr sz="26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522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11425" y="672001"/>
            <a:ext cx="10844185" cy="5086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1"/>
          </p:nvPr>
        </p:nvSpPr>
        <p:spPr>
          <a:xfrm rot="16200000">
            <a:off x="-173312" y="5735023"/>
            <a:ext cx="1200701" cy="3319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2"/>
          </p:nvPr>
        </p:nvSpPr>
        <p:spPr>
          <a:xfrm rot="16200000">
            <a:off x="-1402259" y="3192770"/>
            <a:ext cx="3658592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3"/>
          </p:nvPr>
        </p:nvSpPr>
        <p:spPr>
          <a:xfrm rot="16200000">
            <a:off x="-144463" y="763272"/>
            <a:ext cx="11430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12285" y="1508787"/>
            <a:ext cx="10847916" cy="4896908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 baseline="0"/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1:2 text: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65600" y="0"/>
            <a:ext cx="8126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" name="Picture 3" descr="C:\nic\branding\logo files\MW_LR_Landscape_bi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7429" y="164637"/>
            <a:ext cx="67213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63819" y="1508787"/>
            <a:ext cx="7051933" cy="48965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25307" y="5735593"/>
            <a:ext cx="1104691" cy="331932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1450264" y="3226994"/>
            <a:ext cx="3754603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-144463" y="715836"/>
            <a:ext cx="114300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672001"/>
            <a:ext cx="10561173" cy="5086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12284" y="1412776"/>
            <a:ext cx="2878667" cy="4992555"/>
          </a:xfrm>
        </p:spPr>
        <p:txBody>
          <a:bodyPr>
            <a:noAutofit/>
          </a:bodyPr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002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nic\branding\logo files\MW_LR_Landscape_bi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7429" y="164637"/>
            <a:ext cx="67213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nic\branding\logo files\MW_LR_landscape_whit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84288" y="164637"/>
            <a:ext cx="76437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5307" y="5783030"/>
            <a:ext cx="110469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503363" y="32464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144463" y="71583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Calibri Light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000" y="1508787"/>
            <a:ext cx="10849107" cy="5019759"/>
          </a:xfrm>
        </p:spPr>
        <p:txBody>
          <a:bodyPr>
            <a:noAutofit/>
          </a:bodyPr>
          <a:lstStyle>
            <a:lvl1pPr marL="241294" indent="-241294"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1pPr>
            <a:lvl2pPr marL="990575" indent="-380990">
              <a:buFont typeface="Ebrima" panose="02000000000000000000" pitchFamily="2" charset="0"/>
              <a:buChar char="−"/>
              <a:defRPr sz="2133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12001" y="672001"/>
            <a:ext cx="10844185" cy="5086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3781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1:2 text: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911425" y="904162"/>
            <a:ext cx="2880320" cy="50861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67" dirty="0"/>
              <a:t>Click to add 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5600" y="0"/>
            <a:ext cx="8126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3" descr="C:\nic\branding\logo files\MW_LR_Landscape_bi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7429" y="164637"/>
            <a:ext cx="67213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73312" y="5687587"/>
            <a:ext cx="1200701" cy="3319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1402259" y="3145334"/>
            <a:ext cx="3658592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-144463" y="715836"/>
            <a:ext cx="11430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2284" y="672000"/>
            <a:ext cx="2878667" cy="508000"/>
          </a:xfrm>
        </p:spPr>
        <p:txBody>
          <a:bodyPr>
            <a:noAutofit/>
          </a:bodyPr>
          <a:lstStyle>
            <a:lvl1pPr marL="0" indent="0">
              <a:buNone/>
              <a:defRPr sz="26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463819" y="1412776"/>
            <a:ext cx="7051933" cy="49925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12284" y="1412777"/>
            <a:ext cx="2878667" cy="5020121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990575" indent="-380990">
              <a:buFont typeface="Ebrima" panose="02000000000000000000" pitchFamily="2" charset="0"/>
              <a:buChar char="−"/>
              <a:defRPr sz="1867">
                <a:solidFill>
                  <a:schemeClr val="bg1"/>
                </a:solidFill>
              </a:defRPr>
            </a:lvl2pPr>
            <a:lvl3pPr marL="228594" indent="0">
              <a:buFont typeface="Arial" panose="020B0604020202020204" pitchFamily="34" charset="0"/>
              <a:buNone/>
              <a:defRPr sz="2133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 </a:t>
            </a:r>
            <a:r>
              <a:rPr lang="en-US" sz="1600" dirty="0"/>
              <a:t>	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595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41828" y="5702801"/>
            <a:ext cx="1137403" cy="36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spc="133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450264" y="3210636"/>
            <a:ext cx="3754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spc="133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144464" y="71583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133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5" descr="C:\nic\branding\logo files\MW_LR_landscape_whit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84288" y="164637"/>
            <a:ext cx="76437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0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NZ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41828" y="5702801"/>
            <a:ext cx="1137403" cy="36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spc="133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450264" y="3210636"/>
            <a:ext cx="3754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spc="133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144464" y="71583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133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5" descr="C:\nic\branding\logo files\MW_LR_landscape_whit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84288" y="164637"/>
            <a:ext cx="76437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2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424" y="672000"/>
            <a:ext cx="9985109" cy="478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508787"/>
            <a:ext cx="9985109" cy="501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sz="1600" dirty="0"/>
              <a:t>	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4"/>
            <a:endParaRPr lang="en-US" sz="1333" dirty="0"/>
          </a:p>
          <a:p>
            <a:pPr lvl="5"/>
            <a:endParaRPr lang="en-US" sz="1333" dirty="0"/>
          </a:p>
          <a:p>
            <a:pPr lvl="6"/>
            <a:endParaRPr lang="en-US" sz="1333" dirty="0"/>
          </a:p>
          <a:p>
            <a:pPr lvl="7"/>
            <a:endParaRPr lang="en-US" sz="1333" dirty="0"/>
          </a:p>
          <a:p>
            <a:pPr lvl="8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5307" y="5735593"/>
            <a:ext cx="110469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spc="133" baseline="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450264" y="3226994"/>
            <a:ext cx="3754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spc="133" baseline="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144463" y="71583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133" baseline="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43E7523-EC14-42CB-8288-F79342734CD4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3" descr="C:\nic\branding\logo files\MW_LR_Landscape_big.pn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7429" y="164637"/>
            <a:ext cx="67213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</p:sldLayoutIdLst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667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609585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838179" indent="-228594" algn="l" defTabSz="609585" rtl="0" eaLnBrk="1" latinLnBrk="0" hangingPunct="1">
        <a:lnSpc>
          <a:spcPct val="100000"/>
        </a:lnSpc>
        <a:spcBef>
          <a:spcPts val="400"/>
        </a:spcBef>
        <a:buFont typeface="Ebrima" panose="02000000000000000000" pitchFamily="2" charset="0"/>
        <a:buChar char="−"/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1447764" indent="-228594" algn="l" defTabSz="609585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lnSpc>
          <a:spcPct val="100000"/>
        </a:lnSpc>
        <a:spcBef>
          <a:spcPts val="400"/>
        </a:spcBef>
        <a:buFont typeface="Arial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lnSpc>
          <a:spcPct val="100000"/>
        </a:lnSpc>
        <a:spcBef>
          <a:spcPts val="400"/>
        </a:spcBef>
        <a:buFont typeface="Arial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lnSpc>
          <a:spcPct val="100000"/>
        </a:lnSpc>
        <a:spcBef>
          <a:spcPts val="4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lnSpc>
          <a:spcPct val="100000"/>
        </a:lnSpc>
        <a:spcBef>
          <a:spcPts val="4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lnSpc>
          <a:spcPct val="100000"/>
        </a:lnSpc>
        <a:spcBef>
          <a:spcPts val="400"/>
        </a:spcBef>
        <a:buFont typeface="Arial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lnSpc>
          <a:spcPct val="100000"/>
        </a:lnSpc>
        <a:spcBef>
          <a:spcPts val="400"/>
        </a:spcBef>
        <a:buFont typeface="Arial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CBF8-F579-450A-804F-D8838461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54" y="2385309"/>
            <a:ext cx="11815481" cy="1043691"/>
          </a:xfrm>
        </p:spPr>
        <p:txBody>
          <a:bodyPr/>
          <a:lstStyle/>
          <a:p>
            <a:r>
              <a:rPr lang="en-NZ" sz="4400" dirty="0">
                <a:solidFill>
                  <a:schemeClr val="bg1"/>
                </a:solidFill>
                <a:ea typeface="+mn-ea"/>
              </a:rPr>
              <a:t>New Zealand soil spectral libraries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B49E9-7F0D-4AB3-B428-4BBED9E5A7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554" y="4491248"/>
            <a:ext cx="11289186" cy="1077160"/>
          </a:xfrm>
        </p:spPr>
        <p:txBody>
          <a:bodyPr/>
          <a:lstStyle/>
          <a:p>
            <a:r>
              <a:rPr lang="en-AU" dirty="0"/>
              <a:t>Yuxin Ma</a:t>
            </a:r>
            <a:r>
              <a:rPr lang="en-NZ" dirty="0"/>
              <a:t>, Pierre Roudier, Sam Carrick, John Triantafilis</a:t>
            </a:r>
          </a:p>
          <a:p>
            <a:endParaRPr lang="en-AU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711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60D20-8B17-270C-1043-6A4849EE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9</a:t>
            </a:fld>
            <a:endParaRPr lang="en-AU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8F40474-0944-A69A-FFE7-898810DDE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87" y="805599"/>
            <a:ext cx="6513195" cy="3256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20D0ED-4B1E-4F8E-93F1-4CF9CA394790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Comparison between NZSC soil orders</a:t>
            </a:r>
            <a:endParaRPr lang="en-NZ" dirty="0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5EC8845C-8909-3808-96A4-18D094042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154930"/>
              </p:ext>
            </p:extLst>
          </p:nvPr>
        </p:nvGraphicFramePr>
        <p:xfrm>
          <a:off x="528718" y="1046353"/>
          <a:ext cx="4085812" cy="4765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2906">
                  <a:extLst>
                    <a:ext uri="{9D8B030D-6E8A-4147-A177-3AD203B41FA5}">
                      <a16:colId xmlns:a16="http://schemas.microsoft.com/office/drawing/2014/main" val="784728846"/>
                    </a:ext>
                  </a:extLst>
                </a:gridCol>
                <a:gridCol w="2042906">
                  <a:extLst>
                    <a:ext uri="{9D8B030D-6E8A-4147-A177-3AD203B41FA5}">
                      <a16:colId xmlns:a16="http://schemas.microsoft.com/office/drawing/2014/main" val="2072011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NZSC Soil orders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517031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r>
                        <a:rPr lang="en-N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Young soils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Raw</a:t>
                      </a:r>
                    </a:p>
                    <a:p>
                      <a:r>
                        <a:rPr lang="en-N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Recent</a:t>
                      </a:r>
                    </a:p>
                    <a:p>
                      <a:r>
                        <a:rPr lang="en-N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Anthropic</a:t>
                      </a:r>
                    </a:p>
                  </a:txBody>
                  <a:tcPr marL="45425" marR="45425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7704"/>
                  </a:ext>
                </a:extLst>
              </a:tr>
              <a:tr h="53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Mature soils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Semiarid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Pallic</a:t>
                      </a:r>
                      <a:endParaRPr lang="en-NZ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Brown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Podzol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Gley</a:t>
                      </a:r>
                      <a:endParaRPr lang="en-NZ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Organic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Melanic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Pumic</a:t>
                      </a:r>
                      <a:endParaRPr lang="en-NZ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Allophanic</a:t>
                      </a:r>
                      <a:endParaRPr lang="en-NZ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425" marR="45425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94538"/>
                  </a:ext>
                </a:extLst>
              </a:tr>
              <a:tr h="53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Old soils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Ultic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Granular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Oxidic</a:t>
                      </a:r>
                    </a:p>
                  </a:txBody>
                  <a:tcPr marL="45425" marR="45425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8621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55756F5-DF28-DB21-2ADE-38D39EA80680}"/>
              </a:ext>
            </a:extLst>
          </p:cNvPr>
          <p:cNvSpPr txBox="1"/>
          <p:nvPr/>
        </p:nvSpPr>
        <p:spPr>
          <a:xfrm>
            <a:off x="244474" y="6346436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400" dirty="0"/>
              <a:t>Hewitt 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316A6-FC4A-5045-5C30-52180ED5D1B4}"/>
              </a:ext>
            </a:extLst>
          </p:cNvPr>
          <p:cNvSpPr txBox="1"/>
          <p:nvPr/>
        </p:nvSpPr>
        <p:spPr>
          <a:xfrm>
            <a:off x="5592180" y="4375673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Strongly weathered soils, e.g., </a:t>
            </a:r>
            <a:r>
              <a:rPr lang="en-NZ" dirty="0" err="1"/>
              <a:t>Ultic</a:t>
            </a:r>
            <a:r>
              <a:rPr lang="en-NZ" dirty="0"/>
              <a:t>, Oxidic and Granular showed distinct vis-NIR spectral features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60AD50-7868-4345-4B25-88C19678DAA4}"/>
              </a:ext>
            </a:extLst>
          </p:cNvPr>
          <p:cNvSpPr txBox="1"/>
          <p:nvPr/>
        </p:nvSpPr>
        <p:spPr>
          <a:xfrm>
            <a:off x="5593952" y="533579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The MIR showed clear peaks for soil orders with heavy- clay soil (</a:t>
            </a:r>
            <a:r>
              <a:rPr lang="en-NZ" dirty="0" err="1"/>
              <a:t>Ultic</a:t>
            </a:r>
            <a:r>
              <a:rPr lang="en-NZ" dirty="0"/>
              <a:t>) and high-soil organic matter (Organic and Podzols). </a:t>
            </a:r>
          </a:p>
        </p:txBody>
      </p:sp>
    </p:spTree>
    <p:extLst>
      <p:ext uri="{BB962C8B-B14F-4D97-AF65-F5344CB8AC3E}">
        <p14:creationId xmlns:p14="http://schemas.microsoft.com/office/powerpoint/2010/main" val="117070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3627-EE44-AEE2-3277-51E0A3A5F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78" y="1156362"/>
            <a:ext cx="4309162" cy="5019757"/>
          </a:xfrm>
        </p:spPr>
        <p:txBody>
          <a:bodyPr/>
          <a:lstStyle/>
          <a:p>
            <a:r>
              <a:rPr lang="en-NZ" b="1" dirty="0"/>
              <a:t>R Shiny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DE4E06-6655-4341-FFF1-4471032152E7}"/>
              </a:ext>
            </a:extLst>
          </p:cNvPr>
          <p:cNvSpPr txBox="1">
            <a:spLocks/>
          </p:cNvSpPr>
          <p:nvPr/>
        </p:nvSpPr>
        <p:spPr>
          <a:xfrm>
            <a:off x="6229366" y="1156362"/>
            <a:ext cx="4309162" cy="501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609585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838179" indent="-228594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Font typeface="Ebrima" panose="02000000000000000000" pitchFamily="2" charset="0"/>
              <a:buChar char="−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764" indent="-228594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R packages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3BD207-7B2F-B2C6-937F-20BFA8173E06}"/>
              </a:ext>
            </a:extLst>
          </p:cNvPr>
          <p:cNvGrpSpPr/>
          <p:nvPr/>
        </p:nvGrpSpPr>
        <p:grpSpPr>
          <a:xfrm>
            <a:off x="214592" y="1548738"/>
            <a:ext cx="11977408" cy="4860000"/>
            <a:chOff x="214592" y="1548738"/>
            <a:chExt cx="11977408" cy="48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5B1233-9E24-5CC7-5406-4EFD3FE76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592" y="1548738"/>
              <a:ext cx="4587840" cy="486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AE5A6A-9C1B-6CE4-E620-66BCF38D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7558" y="1548738"/>
              <a:ext cx="7024442" cy="46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DF9E8510-894F-1619-754A-DFBC4A30D6BB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Using the libraries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4634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BB688B27-9317-7035-04F8-ABC34E5ED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1469899"/>
            <a:ext cx="3552247" cy="50196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F473-BDF9-BE07-457D-85C55294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11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4FD1E-F27B-EDF2-877D-57E3AFEB3327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Applying the libraries – next step</a:t>
            </a:r>
            <a:endParaRPr lang="en-N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B1585-F1B6-6620-3798-DEC3F4C24CB1}"/>
              </a:ext>
            </a:extLst>
          </p:cNvPr>
          <p:cNvSpPr txBox="1"/>
          <p:nvPr/>
        </p:nvSpPr>
        <p:spPr>
          <a:xfrm>
            <a:off x="694747" y="1666427"/>
            <a:ext cx="374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/>
              <a:t>P retention %)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644652-5B34-D1D1-9669-A37239D8F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47" y="1076199"/>
            <a:ext cx="6668431" cy="41153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1C4FCF-3548-2317-E70A-7C9267C814D2}"/>
              </a:ext>
            </a:extLst>
          </p:cNvPr>
          <p:cNvSpPr txBox="1"/>
          <p:nvPr/>
        </p:nvSpPr>
        <p:spPr>
          <a:xfrm>
            <a:off x="4528735" y="6175673"/>
            <a:ext cx="6977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Improve the P retention predictions by using spectra predictions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E49F6E-1733-AB0E-7863-54FC84FC4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5316910"/>
            <a:ext cx="61055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1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BB6F-8D95-95BB-8D12-1EBD9BD50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797" y="1630693"/>
            <a:ext cx="10886876" cy="359661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NZ" sz="2000" dirty="0">
                <a:effectLst/>
                <a:latin typeface="+mj-lt"/>
                <a:ea typeface="DengXian" panose="02010600030101010101" pitchFamily="2" charset="-122"/>
                <a:cs typeface="Calibri" panose="020F0502020204030204" pitchFamily="34" charset="0"/>
              </a:rPr>
              <a:t>1) The vis-NIR and MIR SSL showed reliable modelling performance using PLSR model.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NZ" sz="2000" dirty="0">
                <a:effectLst/>
                <a:latin typeface="+mj-lt"/>
                <a:ea typeface="DengXian" panose="02010600030101010101" pitchFamily="2" charset="-122"/>
                <a:cs typeface="Calibri" panose="020F0502020204030204" pitchFamily="34" charset="0"/>
              </a:rPr>
              <a:t>2) MIR outperforms vis-NIR for all soil attributes.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NZ" sz="2000" dirty="0">
                <a:effectLst/>
                <a:latin typeface="+mj-lt"/>
                <a:ea typeface="DengXian" panose="02010600030101010101" pitchFamily="2" charset="-122"/>
                <a:cs typeface="Calibri" panose="020F0502020204030204" pitchFamily="34" charset="0"/>
              </a:rPr>
              <a:t>3) Vis-NIR and MIR have the potential to distinguish NZSC soil orders.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NZ" sz="2000" dirty="0">
                <a:effectLst/>
                <a:latin typeface="+mj-lt"/>
                <a:ea typeface="DengXian" panose="02010600030101010101" pitchFamily="2" charset="-122"/>
                <a:cs typeface="Calibri" panose="020F0502020204030204" pitchFamily="34" charset="0"/>
              </a:rPr>
              <a:t>4) Time- and cost-efficient vis-NIR and MIR methodologies can be used to replace many of conventional soil analysis and assist soil surveys.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8019A-665B-CA3B-4586-D7A269B3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12</a:t>
            </a:fld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21FC1-6BDE-75EF-2F52-D5221562A35F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Summary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732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3E33-1478-CE5B-1CF9-693BBE2C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13</a:t>
            </a:fld>
            <a:endParaRPr lang="en-AU"/>
          </a:p>
        </p:txBody>
      </p:sp>
      <p:pic>
        <p:nvPicPr>
          <p:cNvPr id="5" name="Picture 2" descr="No photo description available.">
            <a:extLst>
              <a:ext uri="{FF2B5EF4-FFF2-40B4-BE49-F238E27FC236}">
                <a16:creationId xmlns:a16="http://schemas.microsoft.com/office/drawing/2014/main" id="{EBF3922D-2056-E7F5-CEC0-EF69DD1E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6467"/>
            <a:ext cx="5655733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36CFCA-4B32-7E58-34D9-A7AB57A31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11" y="516467"/>
            <a:ext cx="5655734" cy="4241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28C12C-7D74-06DA-1D2D-D2AD616E5686}"/>
              </a:ext>
            </a:extLst>
          </p:cNvPr>
          <p:cNvSpPr/>
          <p:nvPr/>
        </p:nvSpPr>
        <p:spPr>
          <a:xfrm>
            <a:off x="2213559" y="523917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AE769-5C48-9252-7184-420C93C82EAC}"/>
              </a:ext>
            </a:extLst>
          </p:cNvPr>
          <p:cNvSpPr txBox="1"/>
          <p:nvPr/>
        </p:nvSpPr>
        <p:spPr>
          <a:xfrm>
            <a:off x="6792686" y="5066214"/>
            <a:ext cx="49590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/>
              <a:t>Dr Yuxin Ma</a:t>
            </a:r>
          </a:p>
          <a:p>
            <a:r>
              <a:rPr lang="en-NZ" b="1" dirty="0"/>
              <a:t>Manaaki Whenua – Landcare Research</a:t>
            </a:r>
          </a:p>
          <a:p>
            <a:r>
              <a:rPr lang="en-NZ" b="1" dirty="0"/>
              <a:t>Email: may@landcareresearch.co.nz</a:t>
            </a:r>
          </a:p>
          <a:p>
            <a:r>
              <a:rPr lang="en-NZ" b="1" dirty="0"/>
              <a:t>T +64 6 353 4996 | M +64 27 348 7809</a:t>
            </a:r>
          </a:p>
          <a:p>
            <a:r>
              <a:rPr lang="en-NZ" b="1" dirty="0"/>
              <a:t>www.landcareresearch.co.nz</a:t>
            </a:r>
          </a:p>
        </p:txBody>
      </p:sp>
    </p:spTree>
    <p:extLst>
      <p:ext uri="{BB962C8B-B14F-4D97-AF65-F5344CB8AC3E}">
        <p14:creationId xmlns:p14="http://schemas.microsoft.com/office/powerpoint/2010/main" val="24064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2D52-C346-47B9-B293-46957B4D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97" y="326898"/>
            <a:ext cx="9985109" cy="478701"/>
          </a:xfrm>
        </p:spPr>
        <p:txBody>
          <a:bodyPr tIns="0"/>
          <a:lstStyle/>
          <a:p>
            <a:r>
              <a:rPr lang="en-NZ" sz="2800" dirty="0"/>
              <a:t>Spectra</a:t>
            </a:r>
            <a:r>
              <a:rPr lang="en-NZ" dirty="0"/>
              <a:t> data in NZ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ACB85-012C-438B-A376-F6CB721C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1</a:t>
            </a:fld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6E4FF74-449F-48CC-AF06-B13A2BC13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293336"/>
              </p:ext>
            </p:extLst>
          </p:nvPr>
        </p:nvGraphicFramePr>
        <p:xfrm>
          <a:off x="5975498" y="1126924"/>
          <a:ext cx="5640898" cy="4974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3204">
                  <a:extLst>
                    <a:ext uri="{9D8B030D-6E8A-4147-A177-3AD203B41FA5}">
                      <a16:colId xmlns:a16="http://schemas.microsoft.com/office/drawing/2014/main" val="1996037451"/>
                    </a:ext>
                  </a:extLst>
                </a:gridCol>
                <a:gridCol w="1137128">
                  <a:extLst>
                    <a:ext uri="{9D8B030D-6E8A-4147-A177-3AD203B41FA5}">
                      <a16:colId xmlns:a16="http://schemas.microsoft.com/office/drawing/2014/main" val="368488757"/>
                    </a:ext>
                  </a:extLst>
                </a:gridCol>
                <a:gridCol w="1100566">
                  <a:extLst>
                    <a:ext uri="{9D8B030D-6E8A-4147-A177-3AD203B41FA5}">
                      <a16:colId xmlns:a16="http://schemas.microsoft.com/office/drawing/2014/main" val="2967269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Soil properties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NZ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Vis-NIR</a:t>
                      </a:r>
                      <a:endParaRPr lang="en-NZ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</a:t>
                      </a:r>
                      <a:endParaRPr lang="en-NZ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517031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carbon (%)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8,345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3,108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7704"/>
                  </a:ext>
                </a:extLst>
              </a:tr>
              <a:tr h="53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nitrogen (%)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8,341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3,049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94538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  (H</a:t>
                      </a:r>
                      <a:r>
                        <a:rPr lang="en-NZ" sz="2000" b="1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O) 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2,381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2,542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262854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Sand (%)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2,160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2,875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506489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Silt (%)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2,160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2,875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03181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Clay (%)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2,160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2,875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17691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Phosphate retention (%)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2,059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3,075</a:t>
                      </a: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55366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Available Water Capacity (%)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979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N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2,289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15809"/>
                  </a:ext>
                </a:extLst>
              </a:tr>
            </a:tbl>
          </a:graphicData>
        </a:graphic>
      </p:graphicFrame>
      <p:pic>
        <p:nvPicPr>
          <p:cNvPr id="6" name="Picture 5" descr="Chart, map, scatter chart&#10;&#10;Description automatically generated">
            <a:extLst>
              <a:ext uri="{FF2B5EF4-FFF2-40B4-BE49-F238E27FC236}">
                <a16:creationId xmlns:a16="http://schemas.microsoft.com/office/drawing/2014/main" id="{0D33D0B5-58F8-FE28-C22F-2B5B32F25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46" r="26541"/>
          <a:stretch/>
        </p:blipFill>
        <p:spPr bwMode="auto">
          <a:xfrm>
            <a:off x="1041674" y="1126924"/>
            <a:ext cx="4743677" cy="5222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997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98926-1AFE-0776-20C2-F38ADA26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2</a:t>
            </a:fld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51F50A-C509-CF5B-C68B-CFBD14EB8D4F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2800" b="1" dirty="0">
                <a:effectLst/>
                <a:latin typeface="+mj-lt"/>
                <a:ea typeface="Arial" panose="020B0604020202020204" pitchFamily="34" charset="0"/>
              </a:rPr>
              <a:t>Pre-processing of spectra</a:t>
            </a:r>
            <a:endParaRPr lang="en-NZ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E98E51-2EF4-4505-D717-612EFC5D0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855" y="1256168"/>
            <a:ext cx="5066347" cy="4473701"/>
          </a:xfrm>
        </p:spPr>
        <p:txBody>
          <a:bodyPr>
            <a:noAutofit/>
          </a:bodyPr>
          <a:lstStyle/>
          <a:p>
            <a:r>
              <a:rPr lang="en-NZ" sz="1800" dirty="0">
                <a:solidFill>
                  <a:srgbClr val="FF0000"/>
                </a:solidFill>
              </a:rPr>
              <a:t>Convert reflectance to absorbance </a:t>
            </a:r>
          </a:p>
          <a:p>
            <a:pPr marL="0" indent="0" algn="ctr">
              <a:buNone/>
            </a:pPr>
            <a:r>
              <a:rPr lang="en-NZ" sz="1800" dirty="0">
                <a:solidFill>
                  <a:srgbClr val="FF0000"/>
                </a:solidFill>
              </a:rPr>
              <a:t> </a:t>
            </a:r>
            <a:r>
              <a:rPr lang="en-NZ" sz="1800" dirty="0"/>
              <a:t>A= (log(1/R)</a:t>
            </a:r>
          </a:p>
          <a:p>
            <a:pPr marL="0" indent="0" algn="ctr">
              <a:buNone/>
            </a:pPr>
            <a:endParaRPr lang="en-NZ" sz="1800" dirty="0"/>
          </a:p>
          <a:p>
            <a:r>
              <a:rPr lang="en-NZ" sz="1800" dirty="0" err="1">
                <a:solidFill>
                  <a:srgbClr val="FF0000"/>
                </a:solidFill>
              </a:rPr>
              <a:t>Savitzky</a:t>
            </a:r>
            <a:r>
              <a:rPr lang="en-NZ" sz="1800" dirty="0">
                <a:solidFill>
                  <a:srgbClr val="FF0000"/>
                </a:solidFill>
              </a:rPr>
              <a:t>–</a:t>
            </a:r>
            <a:r>
              <a:rPr lang="en-NZ" sz="1800" dirty="0" err="1">
                <a:solidFill>
                  <a:srgbClr val="FF0000"/>
                </a:solidFill>
              </a:rPr>
              <a:t>Golay</a:t>
            </a:r>
            <a:r>
              <a:rPr lang="en-NZ" sz="1800" dirty="0">
                <a:solidFill>
                  <a:srgbClr val="FF0000"/>
                </a:solidFill>
              </a:rPr>
              <a:t> smoothing filter</a:t>
            </a:r>
            <a:endParaRPr lang="en-NZ" sz="1800" dirty="0"/>
          </a:p>
          <a:p>
            <a:pPr marL="0" indent="0" algn="ctr">
              <a:buNone/>
            </a:pPr>
            <a:r>
              <a:rPr lang="en-NZ" sz="1800" dirty="0"/>
              <a:t>window size of 9 for vis-NIR, 7 for MIR </a:t>
            </a:r>
          </a:p>
          <a:p>
            <a:pPr marL="0" indent="0" algn="ctr">
              <a:buNone/>
            </a:pPr>
            <a:r>
              <a:rPr lang="en-NZ" sz="1800" dirty="0"/>
              <a:t>second-order polynomial</a:t>
            </a:r>
          </a:p>
          <a:p>
            <a:pPr marL="0" indent="0" algn="ctr">
              <a:buNone/>
            </a:pPr>
            <a:r>
              <a:rPr lang="en-NZ" sz="1800" dirty="0"/>
              <a:t>first-order derivative</a:t>
            </a:r>
          </a:p>
          <a:p>
            <a:pPr marL="0" indent="0" algn="ctr">
              <a:buNone/>
            </a:pPr>
            <a:endParaRPr lang="en-NZ" sz="1800" dirty="0"/>
          </a:p>
          <a:p>
            <a:r>
              <a:rPr lang="en-NZ" sz="1800" dirty="0">
                <a:solidFill>
                  <a:srgbClr val="FF0000"/>
                </a:solidFill>
              </a:rPr>
              <a:t>Trim low signal-to-noise ratio </a:t>
            </a:r>
          </a:p>
          <a:p>
            <a:pPr marL="0" indent="0" algn="ctr">
              <a:buNone/>
            </a:pPr>
            <a:r>
              <a:rPr lang="en-NZ" sz="1800" dirty="0"/>
              <a:t>Vis-NIR: &lt; 500 nm and between 2450– 2500 nm</a:t>
            </a:r>
          </a:p>
          <a:p>
            <a:pPr marL="0" indent="0" algn="ctr">
              <a:buNone/>
            </a:pPr>
            <a:r>
              <a:rPr lang="en-NZ" sz="1800" dirty="0"/>
              <a:t>MIR: &gt; 4000 cm-1 and &lt; 600 cm-1</a:t>
            </a:r>
          </a:p>
          <a:p>
            <a:pPr marL="0" indent="0" algn="ctr">
              <a:buNone/>
            </a:pPr>
            <a:endParaRPr lang="en-NZ" sz="1800" dirty="0"/>
          </a:p>
          <a:p>
            <a:r>
              <a:rPr lang="en-NZ" sz="1800" dirty="0">
                <a:solidFill>
                  <a:srgbClr val="FF0000"/>
                </a:solidFill>
              </a:rPr>
              <a:t>Standard normal variate (SNV)</a:t>
            </a:r>
          </a:p>
          <a:p>
            <a:pPr marL="0" indent="0" algn="ctr">
              <a:buNone/>
            </a:pPr>
            <a:r>
              <a:rPr lang="en-NZ" sz="1800" dirty="0"/>
              <a:t>for each spectrum; scatter correction</a:t>
            </a:r>
          </a:p>
          <a:p>
            <a:pPr algn="ctr"/>
            <a:endParaRPr lang="pt-BR" sz="1800" dirty="0"/>
          </a:p>
          <a:p>
            <a:pPr algn="ctr"/>
            <a:endParaRPr lang="en-NZ" sz="1800" dirty="0"/>
          </a:p>
        </p:txBody>
      </p:sp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75AD64A5-C652-0256-742A-A303462B2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0"/>
          <a:stretch/>
        </p:blipFill>
        <p:spPr bwMode="auto">
          <a:xfrm>
            <a:off x="244474" y="1430668"/>
            <a:ext cx="6790690" cy="165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543DB288-BCD8-2ECE-7942-26737E91E0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2"/>
          <a:stretch/>
        </p:blipFill>
        <p:spPr bwMode="auto">
          <a:xfrm>
            <a:off x="244474" y="3493018"/>
            <a:ext cx="6790690" cy="175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60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624F-FCA0-605F-C8C5-1F30A7BDD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002" y="1363573"/>
            <a:ext cx="9217951" cy="46089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ADB66-9A99-DF76-FED8-0C335243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3</a:t>
            </a:fld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E56181-8F46-2DE5-2006-2F6DD1100FB9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Performances</a:t>
            </a:r>
            <a:r>
              <a:rPr lang="en-NZ" sz="2800" dirty="0"/>
              <a:t> of vis-NIR spectra library (validation)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032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A7AC9-B483-C220-52DD-2184D457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4</a:t>
            </a:fld>
            <a:endParaRPr lang="en-AU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8F5B59AB-12BD-8B38-A107-B60B67C7F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22" y="1125220"/>
            <a:ext cx="9215755" cy="4607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57E8B2F-6A13-A3A1-0B24-9203A561C356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Performances</a:t>
            </a:r>
            <a:r>
              <a:rPr lang="en-NZ" sz="2800" dirty="0"/>
              <a:t> of MIR spectra library (validation)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698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DC73-3A33-4C2F-EEFB-69878E2B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5</a:t>
            </a:fld>
            <a:endParaRPr lang="en-A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E3E95D-183F-FF3B-33B2-9F89D280A50F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Comparison with other libraries </a:t>
            </a:r>
            <a:endParaRPr lang="en-NZ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62C05F-F2F1-BE65-F6B7-77D84F7EB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01" y="5607177"/>
            <a:ext cx="4019550" cy="9239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49D885-3190-1AEE-045B-2477BE292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17" y="5629795"/>
            <a:ext cx="2247900" cy="685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1AFD80-7EFF-F6C4-AC2E-C5E653E93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69" y="1057643"/>
            <a:ext cx="5037257" cy="454953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988BE2-BB16-2330-29F2-C79D40C9C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395" y="1080261"/>
            <a:ext cx="5037257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240F7-FE06-CA41-6513-D45A340D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6</a:t>
            </a:fld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4657FB-302C-B9AF-1918-D35323F04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994574" y="5587419"/>
            <a:ext cx="2247900" cy="3429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36D4D30-FCDD-CF3E-B5F9-0864A7F4B54A}"/>
              </a:ext>
            </a:extLst>
          </p:cNvPr>
          <p:cNvGrpSpPr/>
          <p:nvPr/>
        </p:nvGrpSpPr>
        <p:grpSpPr>
          <a:xfrm>
            <a:off x="5159030" y="5482180"/>
            <a:ext cx="2249619" cy="705778"/>
            <a:chOff x="5216180" y="5632623"/>
            <a:chExt cx="2249619" cy="70577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E9CF3E-6C8A-3BBC-89DE-1BFE9809E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781"/>
            <a:stretch/>
          </p:blipFill>
          <p:spPr>
            <a:xfrm>
              <a:off x="5216180" y="5632623"/>
              <a:ext cx="2249619" cy="34290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84DC3B9-B6BB-7234-2129-FC64C6D7E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534" t="49781"/>
            <a:stretch/>
          </p:blipFill>
          <p:spPr>
            <a:xfrm>
              <a:off x="6000750" y="5995500"/>
              <a:ext cx="1090301" cy="34290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C6DF2B-A5AB-F00A-782A-75608AD0B325}"/>
              </a:ext>
            </a:extLst>
          </p:cNvPr>
          <p:cNvGrpSpPr/>
          <p:nvPr/>
        </p:nvGrpSpPr>
        <p:grpSpPr>
          <a:xfrm>
            <a:off x="9210330" y="5622460"/>
            <a:ext cx="2244053" cy="406747"/>
            <a:chOff x="5216180" y="5632623"/>
            <a:chExt cx="2244053" cy="40674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229FB35-5804-F771-E86D-E2B26CB52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534" b="44065"/>
            <a:stretch/>
          </p:blipFill>
          <p:spPr>
            <a:xfrm>
              <a:off x="5216180" y="5632623"/>
              <a:ext cx="1090301" cy="38192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695D899-F69A-C69C-F721-54B0FE8A1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534" t="49781"/>
            <a:stretch/>
          </p:blipFill>
          <p:spPr>
            <a:xfrm>
              <a:off x="6369932" y="5696469"/>
              <a:ext cx="1090301" cy="342901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0FC528AB-7CD1-9784-12CD-A67954D8FE76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Comparison with other libraries </a:t>
            </a:r>
            <a:endParaRPr lang="en-NZ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D0B6222-1DCA-1D3E-974F-31B755DF5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90" y="1628911"/>
            <a:ext cx="3960000" cy="35765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E4F2A39-E421-51F3-2E87-B0726A6E8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000" y="1469899"/>
            <a:ext cx="3960000" cy="35765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6621E55-05E3-21BC-AEBA-D4C10720D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640" y="1469899"/>
            <a:ext cx="3960000" cy="35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16AF6-1E5C-B7B6-4EA6-4B276C50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7</a:t>
            </a:fld>
            <a:endParaRPr lang="en-AU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524E3F2-EB98-561B-731A-670EF23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4" y="945197"/>
            <a:ext cx="9538335" cy="4967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1593E-3406-E4B6-9FEF-7A974466585E}"/>
              </a:ext>
            </a:extLst>
          </p:cNvPr>
          <p:cNvSpPr txBox="1"/>
          <p:nvPr/>
        </p:nvSpPr>
        <p:spPr>
          <a:xfrm>
            <a:off x="7810500" y="4712473"/>
            <a:ext cx="4381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Absorption peaks at around 1875 nm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Small fluctuation for Oxidic and Semiarid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Oxidic and Semiarid: 500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Granular: 2180nm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9E1E62-A1A0-70A2-6DD3-069A459EDE30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Vis-NIR spectra for NZSC soil orders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871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ECD23-2846-4A5F-86A1-C7778CE4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7523-EC14-42CB-8288-F79342734CD4}" type="slidenum">
              <a:rPr lang="en-AU" smtClean="0"/>
              <a:t>8</a:t>
            </a:fld>
            <a:endParaRPr lang="en-AU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C969BF4-29C4-9EB0-AF93-9BB91E66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35697"/>
            <a:ext cx="9538335" cy="49676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6D6EBB-FC98-10F0-ED88-920C76463600}"/>
              </a:ext>
            </a:extLst>
          </p:cNvPr>
          <p:cNvSpPr txBox="1">
            <a:spLocks/>
          </p:cNvSpPr>
          <p:nvPr/>
        </p:nvSpPr>
        <p:spPr>
          <a:xfrm>
            <a:off x="792797" y="326898"/>
            <a:ext cx="9985109" cy="47870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MIR spectra for NZSC soil orders</a:t>
            </a:r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383F8-3467-47A4-4F8F-340154BCA11F}"/>
              </a:ext>
            </a:extLst>
          </p:cNvPr>
          <p:cNvSpPr txBox="1"/>
          <p:nvPr/>
        </p:nvSpPr>
        <p:spPr>
          <a:xfrm>
            <a:off x="8445500" y="4845140"/>
            <a:ext cx="3746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Oxidic: 3700 and 3200 cm-1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Organic had distinct spectral </a:t>
            </a:r>
          </a:p>
          <a:p>
            <a:r>
              <a:rPr lang="en-NZ" dirty="0"/>
              <a:t>     features at 2700 to 3000 cm-1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Podzol and </a:t>
            </a:r>
            <a:r>
              <a:rPr lang="en-NZ" dirty="0" err="1"/>
              <a:t>Ultic</a:t>
            </a:r>
            <a:r>
              <a:rPr lang="en-NZ" dirty="0"/>
              <a:t> had absorption</a:t>
            </a:r>
          </a:p>
          <a:p>
            <a:r>
              <a:rPr lang="en-NZ" dirty="0"/>
              <a:t>     peaks at around 800 cm-1</a:t>
            </a:r>
          </a:p>
        </p:txBody>
      </p:sp>
    </p:spTree>
    <p:extLst>
      <p:ext uri="{BB962C8B-B14F-4D97-AF65-F5344CB8AC3E}">
        <p14:creationId xmlns:p14="http://schemas.microsoft.com/office/powerpoint/2010/main" val="2479816541"/>
      </p:ext>
    </p:extLst>
  </p:cSld>
  <p:clrMapOvr>
    <a:masterClrMapping/>
  </p:clrMapOvr>
</p:sld>
</file>

<file path=ppt/theme/theme1.xml><?xml version="1.0" encoding="utf-8"?>
<a:theme xmlns:a="http://schemas.openxmlformats.org/drawingml/2006/main" name="16x9 MWLR template">
  <a:themeElements>
    <a:clrScheme name="Manaaki Whenua">
      <a:dk1>
        <a:srgbClr val="000000"/>
      </a:dk1>
      <a:lt1>
        <a:sysClr val="window" lastClr="FFFFFF"/>
      </a:lt1>
      <a:dk2>
        <a:srgbClr val="7F7F7F"/>
      </a:dk2>
      <a:lt2>
        <a:srgbClr val="BFBFBF"/>
      </a:lt2>
      <a:accent1>
        <a:srgbClr val="4D4D4D"/>
      </a:accent1>
      <a:accent2>
        <a:srgbClr val="64A70B"/>
      </a:accent2>
      <a:accent3>
        <a:srgbClr val="B7DB57"/>
      </a:accent3>
      <a:accent4>
        <a:srgbClr val="009CBD"/>
      </a:accent4>
      <a:accent5>
        <a:srgbClr val="00C1D5"/>
      </a:accent5>
      <a:accent6>
        <a:srgbClr val="EBB700"/>
      </a:accent6>
      <a:hlink>
        <a:srgbClr val="00C1D5"/>
      </a:hlink>
      <a:folHlink>
        <a:srgbClr val="009CBD"/>
      </a:folHlink>
    </a:clrScheme>
    <a:fontScheme name="Custom 1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 MWLR template</Template>
  <TotalTime>14137</TotalTime>
  <Words>451</Words>
  <Application>Microsoft Office PowerPoint</Application>
  <PresentationFormat>Widescreen</PresentationFormat>
  <Paragraphs>119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Ebrima</vt:lpstr>
      <vt:lpstr>16x9 MWLR template</vt:lpstr>
      <vt:lpstr>New Zealand soil spectral libraries</vt:lpstr>
      <vt:lpstr>Spectra data in NZ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combination of empirical model and process-based model in DSM</dc:title>
  <dc:creator>Yuxin Ma</dc:creator>
  <cp:lastModifiedBy>Yuxin Ma</cp:lastModifiedBy>
  <cp:revision>407</cp:revision>
  <dcterms:created xsi:type="dcterms:W3CDTF">2016-10-05T01:38:06Z</dcterms:created>
  <dcterms:modified xsi:type="dcterms:W3CDTF">2022-08-31T22:49:41Z</dcterms:modified>
</cp:coreProperties>
</file>