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  <p:sldMasterId id="2147483837" r:id="rId2"/>
  </p:sldMasterIdLst>
  <p:notesMasterIdLst>
    <p:notesMasterId r:id="rId20"/>
  </p:notesMasterIdLst>
  <p:handoutMasterIdLst>
    <p:handoutMasterId r:id="rId21"/>
  </p:handoutMasterIdLst>
  <p:sldIdLst>
    <p:sldId id="355" r:id="rId3"/>
    <p:sldId id="259" r:id="rId4"/>
    <p:sldId id="364" r:id="rId5"/>
    <p:sldId id="390" r:id="rId6"/>
    <p:sldId id="391" r:id="rId7"/>
    <p:sldId id="392" r:id="rId8"/>
    <p:sldId id="402" r:id="rId9"/>
    <p:sldId id="393" r:id="rId10"/>
    <p:sldId id="394" r:id="rId11"/>
    <p:sldId id="395" r:id="rId12"/>
    <p:sldId id="396" r:id="rId13"/>
    <p:sldId id="398" r:id="rId14"/>
    <p:sldId id="399" r:id="rId15"/>
    <p:sldId id="403" r:id="rId16"/>
    <p:sldId id="400" r:id="rId17"/>
    <p:sldId id="401" r:id="rId18"/>
    <p:sldId id="354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Master 2" id="{1C7D64F1-07C7-453F-9DAE-A0563CFFE173}">
          <p14:sldIdLst>
            <p14:sldId id="355"/>
            <p14:sldId id="259"/>
            <p14:sldId id="364"/>
            <p14:sldId id="390"/>
            <p14:sldId id="391"/>
            <p14:sldId id="392"/>
            <p14:sldId id="402"/>
            <p14:sldId id="393"/>
            <p14:sldId id="394"/>
            <p14:sldId id="395"/>
            <p14:sldId id="396"/>
            <p14:sldId id="398"/>
            <p14:sldId id="399"/>
            <p14:sldId id="403"/>
            <p14:sldId id="400"/>
            <p14:sldId id="401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D"/>
    <a:srgbClr val="E64626"/>
    <a:srgbClr val="E0E0E0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9" autoAdjust="0"/>
    <p:restoredTop sz="92340" autoAdjust="0"/>
  </p:normalViewPr>
  <p:slideViewPr>
    <p:cSldViewPr snapToGrid="0" snapToObjects="1">
      <p:cViewPr varScale="1">
        <p:scale>
          <a:sx n="175" d="100"/>
          <a:sy n="175" d="100"/>
        </p:scale>
        <p:origin x="109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5" d="100"/>
        <a:sy n="11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54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27B51-57A6-844B-9DA7-683C5F860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A62AA-0342-CF43-B481-DA114DAADB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35CD-1F04-BE47-B798-E7E5B302FEE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65384-F942-4A49-B542-FADCC09BE0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E53E6-90B7-1543-B38F-5BA5C6BC3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9C213-2A45-3B47-88D6-254185129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8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B07A-87A9-CF40-86D9-D2F6BB28DC4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0A316-D1E1-9745-B24E-D11400EE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9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4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reversed map is the farthest from the reference. </a:t>
            </a:r>
          </a:p>
          <a:p>
            <a:endParaRPr lang="en-US" sz="1600" dirty="0"/>
          </a:p>
          <a:p>
            <a:r>
              <a:rPr lang="en-AU" sz="1600" dirty="0"/>
              <a:t>The smoothed and random forest maps seem the closest, and indeed their pattern appear close to the reference map. </a:t>
            </a:r>
          </a:p>
          <a:p>
            <a:endParaRPr lang="en-AU" sz="1600" dirty="0"/>
          </a:p>
          <a:p>
            <a:r>
              <a:rPr lang="en-AU" sz="1600" dirty="0"/>
              <a:t>The problem here is that the negative bias map appears the closest to the reference point.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7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6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1 times 10 to the negative 5</a:t>
            </a: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4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Values clustered between r values 0.7 and 0.9 and SDE value between 0.5 and 0.75.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Preferable small value of the learning rate and a rather large value of the depth. </a:t>
            </a:r>
          </a:p>
          <a:p>
            <a:endParaRPr lang="en-US" sz="1400" dirty="0"/>
          </a:p>
          <a:p>
            <a:r>
              <a:rPr lang="en-US" sz="1400" dirty="0"/>
              <a:t>Worse results found for small value of the learning rate and large depth parameter.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Values clustered with r values larger than 0.5 </a:t>
            </a:r>
          </a:p>
          <a:p>
            <a:r>
              <a:rPr lang="en-US" sz="1600" dirty="0"/>
              <a:t>Little bias. </a:t>
            </a:r>
          </a:p>
          <a:p>
            <a:endParaRPr lang="en-US" sz="1600" dirty="0"/>
          </a:p>
          <a:p>
            <a:r>
              <a:rPr lang="en-US" sz="1600" dirty="0"/>
              <a:t>Preferable small value of the learning rate and a rather large value of the depth. </a:t>
            </a:r>
          </a:p>
          <a:p>
            <a:endParaRPr lang="en-US" sz="1600" dirty="0"/>
          </a:p>
          <a:p>
            <a:r>
              <a:rPr lang="en-US" sz="1600" dirty="0"/>
              <a:t>Worse results found for high value of the learning rate and large depth parameter. </a:t>
            </a:r>
          </a:p>
          <a:p>
            <a:endParaRPr lang="en-US" sz="1600" dirty="0"/>
          </a:p>
          <a:p>
            <a:r>
              <a:rPr lang="en-US" sz="1600" b="1" dirty="0"/>
              <a:t>Point at 0.01 and 9.81 appeared the worse before, but with the bias included it is not the worse anymore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Linear regression and SVM differ in RMSE, SDE and </a:t>
            </a:r>
            <a:r>
              <a:rPr lang="en-US" sz="1400" i="1" dirty="0"/>
              <a:t>r</a:t>
            </a:r>
            <a:r>
              <a:rPr lang="en-US" sz="1400" dirty="0"/>
              <a:t> values, but mostly in terms of bias. If the aim is to use the map as input to a process model, then one probably would prefer the SVM model because the additional bias is judged to be less of a problem than underestimating spatial variation. </a:t>
            </a:r>
          </a:p>
          <a:p>
            <a:endParaRPr lang="en-US" sz="1400" dirty="0"/>
          </a:p>
          <a:p>
            <a:r>
              <a:rPr lang="en-US" sz="1400" dirty="0"/>
              <a:t>To obtain easily interpretable models, one may focus on either a linear regression or a regression tree without important decrease in SDE and RMSE.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Smoothing = SDE</a:t>
            </a:r>
          </a:p>
          <a:p>
            <a:r>
              <a:rPr lang="en-US" sz="1400" dirty="0"/>
              <a:t>Pattern = </a:t>
            </a:r>
            <a:r>
              <a:rPr lang="en-US" sz="1400" i="1" dirty="0"/>
              <a:t>r</a:t>
            </a:r>
            <a:endParaRPr lang="en-AU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ME indicate the systematic over- or underprediction</a:t>
            </a:r>
          </a:p>
          <a:p>
            <a:endParaRPr lang="en-US" sz="1200" dirty="0"/>
          </a:p>
          <a:p>
            <a:r>
              <a:rPr lang="en-US" sz="1200" dirty="0"/>
              <a:t>The RMSE shows the magnitude of the error, we square the error before averaging. </a:t>
            </a:r>
          </a:p>
          <a:p>
            <a:endParaRPr lang="en-US" sz="1200" dirty="0"/>
          </a:p>
          <a:p>
            <a:r>
              <a:rPr lang="en-US" sz="1200" dirty="0"/>
              <a:t>The r2 indicates the linear correlation between the predicted and observed values – between -1 and 1. </a:t>
            </a:r>
          </a:p>
          <a:p>
            <a:endParaRPr lang="en-US" sz="1200" dirty="0"/>
          </a:p>
          <a:p>
            <a:r>
              <a:rPr lang="en-US" sz="1200" dirty="0"/>
              <a:t>The MEC is similar to the MSE/variance of the observation. It ranges from –Inf to 1, where negative values indicate that taking the mean of the observation is a better predictor than the model, and positive values can be interpreted as an amount of variance explained.  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1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Geometrical relationship in the triangle through the law of cosines and the Pythagorean theorem. </a:t>
            </a: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Polar coordinate system </a:t>
            </a:r>
          </a:p>
          <a:p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r>
              <a:rPr lang="en-US" sz="1400" b="0" i="0" dirty="0">
                <a:effectLst/>
                <a:latin typeface="Arial" panose="020B0604020202020204" pitchFamily="34" charset="0"/>
              </a:rPr>
              <a:t>Provides information about </a:t>
            </a:r>
          </a:p>
          <a:p>
            <a:pPr marL="342900" indent="-342900">
              <a:buFontTx/>
              <a:buChar char="-"/>
            </a:pPr>
            <a:r>
              <a:rPr lang="en-US" sz="1400" b="0" i="0" dirty="0">
                <a:effectLst/>
                <a:latin typeface="Arial" panose="020B0604020202020204" pitchFamily="34" charset="0"/>
              </a:rPr>
              <a:t>Precision (semicircles around the reference point), </a:t>
            </a:r>
          </a:p>
          <a:p>
            <a:pPr marL="342900" indent="-342900">
              <a:buFontTx/>
              <a:buChar char="-"/>
            </a:pPr>
            <a:r>
              <a:rPr lang="en-US" sz="1400" b="0" i="0" dirty="0">
                <a:effectLst/>
                <a:latin typeface="Arial" panose="020B0604020202020204" pitchFamily="34" charset="0"/>
              </a:rPr>
              <a:t>Spatial (or temporal) patterns (r) </a:t>
            </a:r>
          </a:p>
          <a:p>
            <a:pPr marL="342900" indent="-342900">
              <a:buFontTx/>
              <a:buChar char="-"/>
            </a:pPr>
            <a:r>
              <a:rPr lang="en-US" sz="1400" b="0" i="0" dirty="0">
                <a:effectLst/>
                <a:latin typeface="Arial" panose="020B0604020202020204" pitchFamily="34" charset="0"/>
              </a:rPr>
              <a:t>The degree of smoothing (semicircles around the origin)</a:t>
            </a: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Cartesian coordinate system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0A316-D1E1-9745-B24E-D11400EED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AB734E-09E2-4C5B-B359-F44C155BFDAF}"/>
              </a:ext>
            </a:extLst>
          </p:cNvPr>
          <p:cNvSpPr/>
          <p:nvPr userDrawn="1"/>
        </p:nvSpPr>
        <p:spPr>
          <a:xfrm>
            <a:off x="0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7" y="0"/>
            <a:ext cx="455612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A42B4BB-E4AF-4E77-8720-34E6A0B4E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1474F3C-BF30-4838-BE7E-29B6762A0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9" name="Picture 8" descr="A picture containing wooden, indoor, building, floor&#10;&#10;Description automatically generated">
            <a:extLst>
              <a:ext uri="{FF2B5EF4-FFF2-40B4-BE49-F238E27FC236}">
                <a16:creationId xmlns:a16="http://schemas.microsoft.com/office/drawing/2014/main" id="{027F469D-BD18-954A-9A1A-8F1D6A382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327" y="0"/>
            <a:ext cx="4575572" cy="68580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7F5BF2A-AC4A-1A42-AAE5-EFA621B5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02D92F-5115-844C-A4E9-2F6FDB1AF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88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27217AD-F199-408C-87CD-6B9EAF727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D66EB99F-F155-5343-A51B-12DBD3DF7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772" y="0"/>
            <a:ext cx="4576227" cy="6875645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203B2E81-0B17-C14D-871B-CFD7397D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CABB86B-1F70-C340-B833-D9E64690E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612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EA2DDC0-E24B-44C0-A773-C0BEC90B3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8" name="Picture 7" descr="A large brick building with many windows&#10;&#10;Description automatically generated">
            <a:extLst>
              <a:ext uri="{FF2B5EF4-FFF2-40B4-BE49-F238E27FC236}">
                <a16:creationId xmlns:a16="http://schemas.microsoft.com/office/drawing/2014/main" id="{B624EB83-3DEF-5A40-82E3-BA7BE6E83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773" y="-1"/>
            <a:ext cx="4576228" cy="685511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2004013-5879-D34C-BAFC-44A0C7C5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5DF2FE-20A3-FD49-A928-C8B687FFB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935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4766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01895F3-6600-4703-81D0-F9299C9F6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EB285D19-A405-BB4C-B142-722A2913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1214D66-D55C-D44A-B441-B18BD7269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643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53D6B9D-DA9F-4DBB-A832-ADED78BEA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2" name="Picture 11" descr="A picture containing building, indoor, wall&#10;&#10;Description automatically generated">
            <a:extLst>
              <a:ext uri="{FF2B5EF4-FFF2-40B4-BE49-F238E27FC236}">
                <a16:creationId xmlns:a16="http://schemas.microsoft.com/office/drawing/2014/main" id="{FCCF841B-1E42-464B-9D7C-BCA3A89AB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030" y="358212"/>
            <a:ext cx="4055421" cy="6077514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BEBC78F8-9C19-E44F-8E6E-30B20C0A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E83AE87-8A18-7C49-B572-8BE1C3E84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163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AC8E03-D9CF-4419-A394-1206FE312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2" name="Picture 11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42387223-0769-BE44-9811-097FA9566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19102"/>
            <a:ext cx="4108451" cy="6019798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24AED201-B440-AA40-BBED-62B7C0D4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33A7848-7DA9-D245-808E-38FA212DE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767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02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AC8E03-D9CF-4419-A394-1206FE312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4" name="Picture 1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7656571C-9B67-0742-8350-6E5640354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419099"/>
            <a:ext cx="4108452" cy="6019797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79388964-420B-BF4D-8DBF-CAFF1C3B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B539C16-E252-7E4A-9ABE-B5367A682F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735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902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AC8E03-D9CF-4419-A394-1206FE312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9" name="Picture 8" descr="A picture containing indoor, cabinet, wall&#10;&#10;Description automatically generated">
            <a:extLst>
              <a:ext uri="{FF2B5EF4-FFF2-40B4-BE49-F238E27FC236}">
                <a16:creationId xmlns:a16="http://schemas.microsoft.com/office/drawing/2014/main" id="{7085503F-3ACD-544D-A1FE-7E9AA2FB1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8" y="419099"/>
            <a:ext cx="4108453" cy="6019797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977CE053-748F-F94F-9BDB-26FA7219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3B84B9-155B-1140-B4BB-62BBD0E79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753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02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AC8E03-D9CF-4419-A394-1206FE312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2" name="Picture 11" descr="A view of a city&#10;&#10;Description automatically generated">
            <a:extLst>
              <a:ext uri="{FF2B5EF4-FFF2-40B4-BE49-F238E27FC236}">
                <a16:creationId xmlns:a16="http://schemas.microsoft.com/office/drawing/2014/main" id="{61256C31-9270-B24B-8AE2-00346517F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85"/>
          <a:stretch/>
        </p:blipFill>
        <p:spPr>
          <a:xfrm>
            <a:off x="4467498" y="419099"/>
            <a:ext cx="4285956" cy="6279875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64D4D538-7063-694D-BA0B-31A19B1A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BBF45E-241A-8C4F-B98D-2EDF716EC7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811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5"/>
            <a:ext cx="4150358" cy="60175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F9BD62-11D8-462A-B64E-C30BAC85B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610FA0CD-08FB-2E45-8180-D86BDB46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E33F84B-9A42-504F-9E05-1436C79D2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510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464A0A-2E52-4325-8E9A-4FE513E8B588}"/>
              </a:ext>
            </a:extLst>
          </p:cNvPr>
          <p:cNvSpPr/>
          <p:nvPr userDrawn="1"/>
        </p:nvSpPr>
        <p:spPr>
          <a:xfrm>
            <a:off x="0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1AC6F61-871E-4989-A8F8-D6803736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3" name="Picture 12" descr="A view of a city street&#10;&#10;Description automatically generated">
            <a:extLst>
              <a:ext uri="{FF2B5EF4-FFF2-40B4-BE49-F238E27FC236}">
                <a16:creationId xmlns:a16="http://schemas.microsoft.com/office/drawing/2014/main" id="{63312DD7-C717-A94A-9B5F-6550C2610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773" y="-1"/>
            <a:ext cx="4576227" cy="68580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B7BF95FE-2C8C-1143-AEE5-41558695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3CB376-C0CB-ED45-B607-FE09FC31D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7332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96E9556-837F-4DA9-91CD-BD19A6994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63F1E73F-993F-2743-A4D6-C74AC29E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1" y="588356"/>
            <a:ext cx="3963817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rgbClr val="E6462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50306BA-4DCA-6643-9EAE-3C143CE384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529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3605-FFBB-DF40-9F65-A763316E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8F0D4-8996-1340-9692-21C5B4DC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58902"/>
            <a:ext cx="8426449" cy="4767263"/>
          </a:xfrm>
        </p:spPr>
        <p:txBody>
          <a:bodyPr>
            <a:noAutofit/>
          </a:bodyPr>
          <a:lstStyle>
            <a:lvl1pPr fontAlgn="auto">
              <a:spcAft>
                <a:spcPts val="450"/>
              </a:spcAft>
              <a:buFont typeface="Lucida Grande"/>
              <a:buChar char="–"/>
              <a:defRPr sz="2400" b="0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ea typeface="+mn-ea"/>
              </a:rPr>
              <a:t>Sub-heading bold… 24pt</a:t>
            </a:r>
          </a:p>
          <a:p>
            <a:pPr fontAlgn="auto">
              <a:spcAft>
                <a:spcPts val="45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Body copy… 24pt</a:t>
            </a:r>
          </a:p>
          <a:p>
            <a:pPr fontAlgn="auto">
              <a:spcAft>
                <a:spcPts val="45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Bullet point… 24pt</a:t>
            </a:r>
          </a:p>
          <a:p>
            <a:pPr fontAlgn="auto">
              <a:spcAft>
                <a:spcPts val="45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Bullet point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F5080A-DFFE-664C-B514-2BB0E750C9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9925918"/>
              </p:ext>
            </p:extLst>
          </p:nvPr>
        </p:nvGraphicFramePr>
        <p:xfrm>
          <a:off x="358774" y="3326479"/>
          <a:ext cx="8426448" cy="279968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80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9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w Cen MT"/>
                          <a:cs typeface="Tw Cen MT"/>
                        </a:rPr>
                        <a:t>Heading</a:t>
                      </a:r>
                      <a:r>
                        <a:rPr lang="en-US" sz="2400" baseline="0" dirty="0">
                          <a:latin typeface="Tw Cen MT"/>
                          <a:cs typeface="Tw Cen MT"/>
                        </a:rPr>
                        <a:t> 1</a:t>
                      </a: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w Cen MT"/>
                          <a:cs typeface="Tw Cen MT"/>
                        </a:rPr>
                        <a:t>Heading</a:t>
                      </a:r>
                      <a:r>
                        <a:rPr lang="en-US" sz="2400" baseline="0" dirty="0">
                          <a:latin typeface="Tw Cen MT"/>
                          <a:cs typeface="Tw Cen MT"/>
                        </a:rPr>
                        <a:t> 2</a:t>
                      </a: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w Cen MT"/>
                          <a:cs typeface="Tw Cen MT"/>
                        </a:rPr>
                        <a:t>Heading</a:t>
                      </a:r>
                      <a:r>
                        <a:rPr lang="en-US" sz="2400" baseline="0" dirty="0">
                          <a:latin typeface="Tw Cen MT"/>
                          <a:cs typeface="Tw Cen MT"/>
                        </a:rPr>
                        <a:t> 3</a:t>
                      </a: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37"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w Cen MT"/>
                          <a:cs typeface="Tw Cen MT"/>
                        </a:rPr>
                        <a:t>Body</a:t>
                      </a:r>
                      <a:r>
                        <a:rPr lang="en-US" sz="2400" baseline="0" dirty="0">
                          <a:latin typeface="Tw Cen MT"/>
                          <a:cs typeface="Tw Cen MT"/>
                        </a:rPr>
                        <a:t> copy</a:t>
                      </a: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9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w Cen MT"/>
                          <a:cs typeface="Tw Cen MT"/>
                        </a:rPr>
                        <a:t>xxx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w Cen MT"/>
                          <a:cs typeface="Tw Cen MT"/>
                        </a:rPr>
                        <a:t>xxx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w Cen MT"/>
                          <a:cs typeface="Tw Cen MT"/>
                        </a:rPr>
                        <a:t>xxx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/>
                        <a:cs typeface="Tw Cen MT"/>
                      </a:endParaRPr>
                    </a:p>
                  </a:txBody>
                  <a:tcPr marL="68580" marR="68580"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55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 marL="557213" indent="-214313">
              <a:lnSpc>
                <a:spcPct val="90000"/>
              </a:lnSpc>
              <a:buFont typeface="Lucida Grande"/>
              <a:buChar char="–"/>
              <a:defRPr sz="2400"/>
            </a:lvl2pPr>
            <a:lvl3pPr>
              <a:lnSpc>
                <a:spcPct val="90000"/>
              </a:lnSpc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3D16220-4F50-6A45-8A5C-0AB56F7CE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</a:t>
            </a:r>
          </a:p>
        </p:txBody>
      </p:sp>
    </p:spTree>
    <p:extLst>
      <p:ext uri="{BB962C8B-B14F-4D97-AF65-F5344CB8AC3E}">
        <p14:creationId xmlns:p14="http://schemas.microsoft.com/office/powerpoint/2010/main" val="1180499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0A60416-C836-0E45-976A-13A986DE8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37E35D-E929-4CDD-AFA3-DDA5D95A9F9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775" y="1359925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BCD8866-5C79-4769-B022-E56134A505B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46625" y="1359925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905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8775" y="1360488"/>
            <a:ext cx="4038600" cy="452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9C7BF1-6F0E-974D-9D90-8D2E3B861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939717"/>
            <a:ext cx="8326801" cy="416632"/>
          </a:xfr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* Include source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A6E8EBA-F725-4134-BDCE-9523A37EB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96C485-F9F3-4645-B4AF-D94B2D37500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46625" y="1359925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8245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358775" y="1360489"/>
            <a:ext cx="4038600" cy="45253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842CB90-B2C6-9F49-B023-F8F8398B9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CFEABC9-8CBC-4BFF-A091-0B1175D7A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5939717"/>
            <a:ext cx="8326801" cy="416632"/>
          </a:xfr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* Include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C11E0B3-4BC6-4FDE-8A73-E95CF528DD9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46625" y="1359925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8238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58775" y="1360489"/>
            <a:ext cx="4038600" cy="4525399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9E197AB-B83A-F542-A11A-CDE4241E8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DEF6A8B-FE55-424B-91EF-87F23AFF3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5939717"/>
            <a:ext cx="8326801" cy="416632"/>
          </a:xfr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* Include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BDBDC34-494F-4FD9-8BD2-78F992CF9F9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46625" y="135992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5977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8774" y="1358902"/>
            <a:ext cx="8426450" cy="47672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16DB442-97F9-2241-AE70-FE1000B8F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609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A5B2-03E3-4374-8712-BB6B3938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899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7146-8670-410A-84E5-8109EE32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4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464A0A-2E52-4325-8E9A-4FE513E8B588}"/>
              </a:ext>
            </a:extLst>
          </p:cNvPr>
          <p:cNvSpPr/>
          <p:nvPr userDrawn="1"/>
        </p:nvSpPr>
        <p:spPr>
          <a:xfrm>
            <a:off x="1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1AC6F61-871E-4989-A8F8-D6803736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9" name="Picture 8" descr="A picture containing outdoor, tree, sky, grass&#10;&#10;Description automatically generated">
            <a:extLst>
              <a:ext uri="{FF2B5EF4-FFF2-40B4-BE49-F238E27FC236}">
                <a16:creationId xmlns:a16="http://schemas.microsoft.com/office/drawing/2014/main" id="{FD846324-0975-4A42-9910-97B18EAE4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771" y="0"/>
            <a:ext cx="4567509" cy="68580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01B2F048-E8FC-8A4E-8DDE-647F5445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F5EAC1-9F73-5641-AB32-0ED689CDE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6333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1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8775" y="1173218"/>
            <a:ext cx="8426450" cy="647183"/>
          </a:xfrm>
          <a:prstGeom prst="rect">
            <a:avLst/>
          </a:prstGeom>
          <a:noFill/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58775" y="1820400"/>
            <a:ext cx="8426450" cy="4535949"/>
          </a:xfrm>
          <a:prstGeom prst="rect">
            <a:avLst/>
          </a:prstGeo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B9FAD1-F758-AF4C-BAD5-AFAD67046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941797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277205-D819-0E49-850F-A3DCF077A5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8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C20D03EA-04EC-3E4D-A8DD-25B0B1CFB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84" y="1617082"/>
            <a:ext cx="8407184" cy="708607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heading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7BCA0C8-FD5B-AE4C-9999-548657AE13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766" y="2469567"/>
            <a:ext cx="8406302" cy="71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C89BC04-6416-479F-AF58-1E9563CF6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70" y="5540400"/>
            <a:ext cx="1561864" cy="5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6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437180-96FB-744F-865F-A5F1DCF5F2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4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378A92A4-48B7-0340-8B92-C0F9AC1FD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84" y="1617082"/>
            <a:ext cx="8407184" cy="708607"/>
          </a:xfrm>
        </p:spPr>
        <p:txBody>
          <a:bodyPr anchor="t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heading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5933010-02AF-864A-B29C-468E3DDEE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766" y="2469569"/>
            <a:ext cx="8406302" cy="708607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4EEB1-42E3-41C0-B7C0-8A0DC6F52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00" y="5540400"/>
            <a:ext cx="1515237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8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42C8-6CB6-4BF2-961E-DAA779DF1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E673F-81F1-4288-AC3F-757EE05F1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0E90-685A-4220-8056-2E24D581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C0DD-DECC-4281-9B04-E921197C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A0524-F2D2-4901-929A-6373CC4E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797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AAB6-8390-4F13-A348-044DBEB6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B0A1-7AD7-46A7-A6B7-AA956B20D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0278-6713-4973-B585-1DAFBBB6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5EDA-D727-469D-9372-CDA17BA9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C4B60-93F1-4D8F-B1BC-D5A3F450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10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35DC-BD21-4B7E-9E0E-D6A6F7B7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65CE0-00EE-4C8E-8119-9D3D9D49D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2BB7B-8172-4BF2-82ED-E2AC4750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C563-E2D1-4ADA-A696-7EA1B88B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F9793-45A1-4EE0-9B5A-85858F0A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05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28A0-D397-49EB-B356-3D61C027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DEDC-E5FC-4528-AAAD-DE956FE73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7815A-6A3E-4082-8915-618E5061E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ADCB2-EAE8-4B55-8F68-F720A800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3260B-1C97-48FE-BBBB-6ACDEAFB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F53D-6A56-47E2-AB70-52C54DA5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9945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CDC0-A878-42BB-B84D-B385FC65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B52D0-A5F3-4AB3-A490-948568204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3BDAE-6BA4-49A3-A82D-063DD7977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942A1-02CD-4B0B-A0A3-C582097CA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91C74-F445-4BCE-8ABF-0699771E7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FF6B5-46FD-44BE-AEBA-27D4632D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CD439-A0A1-4D89-BD75-C4A41C2F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5D0C1-2784-4496-8EA2-6D7E2F40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143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BF5E-3CD9-4701-8631-8CA2CBF6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03E94-D260-4983-A02C-963C4618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88981-F7D4-45DE-B86E-4DCF8E90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95DA3-38AD-4381-A422-11B539C4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46239-56D0-45A7-B129-2FD79BBA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FE71C-809A-45C8-A6E3-55EBBDD9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950BB-39B4-4A5C-90F2-40EF2EA7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2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464A0A-2E52-4325-8E9A-4FE513E8B588}"/>
              </a:ext>
            </a:extLst>
          </p:cNvPr>
          <p:cNvSpPr/>
          <p:nvPr userDrawn="1"/>
        </p:nvSpPr>
        <p:spPr>
          <a:xfrm>
            <a:off x="1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1AC6F61-871E-4989-A8F8-D68037365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1" name="Picture 10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5B555A18-63E4-4E45-B51E-13C52CD37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81F9E4D6-F775-284D-ADC5-7A967F62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3D86596-91B6-7849-AB9A-968689EE4B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9649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8405-249F-4364-B115-CC6E6C3C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986C-5FCD-4D6D-83E2-B948F1E8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EC58C-7BB2-41D2-83F3-7389E3F18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5290F-94F8-41AE-A74E-91628272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90836-9909-4F4F-B026-DCA9404C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DC024-E969-4685-8AF6-4404EEF2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409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3B73-3C98-44E0-A3EB-E34DD991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3F2F4-1364-4050-8725-525F1154C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65A9E-77B2-4A3C-9CDE-13911C427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82E4A-B275-4FF8-AFA2-6F5DDC68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1431F-160B-4635-A05D-B342D6AA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FAB74-A865-44A3-8837-4D0E231B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805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32B8-4FE3-4DB8-977C-8FEE79EC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02981-E750-41E0-9FBF-738A92FCA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0EAE5-5F96-4C54-A147-4C638E32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4586F-4D87-46BC-BA0A-E52A43EA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2697-B79C-4A6F-AB86-15C99A90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9668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DC887-F0F8-48F9-B0EC-750792462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51BC7-83DD-4177-AE5F-8E6D3A834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3DB6-C6B5-477D-83BB-272EBF4F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21480-378A-4843-961E-F9CBD5D4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AF31F-CEA2-4255-998E-23EBA21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57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76A394-6B1F-4D42-AB9D-E8AC240619B4}"/>
              </a:ext>
            </a:extLst>
          </p:cNvPr>
          <p:cNvSpPr/>
          <p:nvPr userDrawn="1"/>
        </p:nvSpPr>
        <p:spPr>
          <a:xfrm>
            <a:off x="1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811C849-DF8E-4316-9166-B19E70AB3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9" name="Picture 8" descr="A picture containing wall, indoor, ceiling, floor&#10;&#10;Description automatically generated">
            <a:extLst>
              <a:ext uri="{FF2B5EF4-FFF2-40B4-BE49-F238E27FC236}">
                <a16:creationId xmlns:a16="http://schemas.microsoft.com/office/drawing/2014/main" id="{A196A5F0-0505-454C-9646-38C0888EA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337" y="0"/>
            <a:ext cx="4708429" cy="6858000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AD8A8234-470B-6B4C-AD83-A953D38FF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7678A9-BBDF-6240-A6E9-6AFE2E759E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462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76A394-6B1F-4D42-AB9D-E8AC240619B4}"/>
              </a:ext>
            </a:extLst>
          </p:cNvPr>
          <p:cNvSpPr/>
          <p:nvPr userDrawn="1"/>
        </p:nvSpPr>
        <p:spPr>
          <a:xfrm>
            <a:off x="0" y="17364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811C849-DF8E-4316-9166-B19E70AB3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4" name="Picture 13" descr="A view of a large building&#10;&#10;Description automatically generated">
            <a:extLst>
              <a:ext uri="{FF2B5EF4-FFF2-40B4-BE49-F238E27FC236}">
                <a16:creationId xmlns:a16="http://schemas.microsoft.com/office/drawing/2014/main" id="{24F1E7D3-CFB1-DF4E-96E4-6210BAC6F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334" y="0"/>
            <a:ext cx="4690665" cy="687536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93FD27B-FAA6-5146-83B6-51116F88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5385F31-8F09-6A45-AFFF-B72CD3787A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559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76A394-6B1F-4D42-AB9D-E8AC240619B4}"/>
              </a:ext>
            </a:extLst>
          </p:cNvPr>
          <p:cNvSpPr/>
          <p:nvPr userDrawn="1"/>
        </p:nvSpPr>
        <p:spPr>
          <a:xfrm>
            <a:off x="1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811C849-DF8E-4316-9166-B19E70AB3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1" name="Picture 10" descr="A view of a large window&#10;&#10;Description automatically generated">
            <a:extLst>
              <a:ext uri="{FF2B5EF4-FFF2-40B4-BE49-F238E27FC236}">
                <a16:creationId xmlns:a16="http://schemas.microsoft.com/office/drawing/2014/main" id="{6448CA2D-2D83-6F40-B080-DAE168D4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665" y="606"/>
            <a:ext cx="4680103" cy="685739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30F13B7-229E-5241-B814-6E82C23D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FD801D8-52D3-ED4C-9286-C21422F9D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36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76A394-6B1F-4D42-AB9D-E8AC240619B4}"/>
              </a:ext>
            </a:extLst>
          </p:cNvPr>
          <p:cNvSpPr/>
          <p:nvPr userDrawn="1"/>
        </p:nvSpPr>
        <p:spPr>
          <a:xfrm>
            <a:off x="0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811C849-DF8E-4316-9166-B19E70AB3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9" name="Picture 8" descr="A bench in front of a building&#10;&#10;Description automatically generated">
            <a:extLst>
              <a:ext uri="{FF2B5EF4-FFF2-40B4-BE49-F238E27FC236}">
                <a16:creationId xmlns:a16="http://schemas.microsoft.com/office/drawing/2014/main" id="{595D4B98-EC35-6E4E-B52D-B38B0E0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83"/>
          <a:stretch/>
        </p:blipFill>
        <p:spPr>
          <a:xfrm>
            <a:off x="4467663" y="0"/>
            <a:ext cx="4676336" cy="7014504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4B7D9D05-70A7-7340-98E2-3EC55807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464F8C-4239-7249-B7AD-71C0585F6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19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76A394-6B1F-4D42-AB9D-E8AC240619B4}"/>
              </a:ext>
            </a:extLst>
          </p:cNvPr>
          <p:cNvSpPr/>
          <p:nvPr userDrawn="1"/>
        </p:nvSpPr>
        <p:spPr>
          <a:xfrm>
            <a:off x="1" y="0"/>
            <a:ext cx="4587876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811C849-DF8E-4316-9166-B19E70AB32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8" y="5145627"/>
            <a:ext cx="1874520" cy="874776"/>
          </a:xfrm>
          <a:prstGeom prst="rect">
            <a:avLst/>
          </a:prstGeom>
        </p:spPr>
      </p:pic>
      <p:pic>
        <p:nvPicPr>
          <p:cNvPr id="11" name="Picture 10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937BE605-3862-1545-9D7B-F5F181FA5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663" y="-1"/>
            <a:ext cx="4694049" cy="685800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0535163-46A9-7748-B4B1-2CCCDB1A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  <a:prstGeom prst="rect">
            <a:avLst/>
          </a:prstGeom>
        </p:spPr>
        <p:txBody>
          <a:bodyPr anchor="t"/>
          <a:lstStyle>
            <a:lvl1pPr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A982C3-1052-544B-B943-34291F9E9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1963248"/>
            <a:ext cx="3963817" cy="3023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/>
            </a:lvl1pPr>
            <a:lvl2pPr marL="342900" indent="0">
              <a:buNone/>
              <a:defRPr sz="2400"/>
            </a:lvl2pPr>
            <a:lvl3pPr marL="685800" indent="0">
              <a:buNone/>
              <a:defRPr sz="2400"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346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1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/>
              <a:t>Page </a:t>
            </a:r>
            <a:fld id="{3B11C02F-2186-5E4E-90C0-5210A150EF90}" type="slidenum">
              <a:rPr lang="en-US" sz="675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75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54F75B-D7A2-4B14-8535-B803517C2A15}"/>
              </a:ext>
            </a:extLst>
          </p:cNvPr>
          <p:cNvSpPr txBox="1">
            <a:spLocks/>
          </p:cNvSpPr>
          <p:nvPr userDrawn="1"/>
        </p:nvSpPr>
        <p:spPr>
          <a:xfrm>
            <a:off x="381000" y="6356351"/>
            <a:ext cx="2133600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University of Sydney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E9EF11D-F5BE-ED40-AB5F-104A2C9A6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8775" y="501651"/>
            <a:ext cx="8426450" cy="6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D8007C-8639-1A4A-A2BB-5F88DD41E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8776" y="1387444"/>
            <a:ext cx="4589253" cy="48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Sub-heading Bold… 24pt</a:t>
            </a:r>
          </a:p>
          <a:p>
            <a:pPr lvl="0"/>
            <a:r>
              <a:rPr lang="en-US" dirty="0"/>
              <a:t>Add body copy </a:t>
            </a:r>
          </a:p>
        </p:txBody>
      </p:sp>
    </p:spTree>
    <p:extLst>
      <p:ext uri="{BB962C8B-B14F-4D97-AF65-F5344CB8AC3E}">
        <p14:creationId xmlns:p14="http://schemas.microsoft.com/office/powerpoint/2010/main" val="22286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829" r:id="rId3"/>
    <p:sldLayoutId id="2147483836" r:id="rId4"/>
    <p:sldLayoutId id="2147483793" r:id="rId5"/>
    <p:sldLayoutId id="2147483817" r:id="rId6"/>
    <p:sldLayoutId id="2147483831" r:id="rId7"/>
    <p:sldLayoutId id="2147483834" r:id="rId8"/>
    <p:sldLayoutId id="2147483835" r:id="rId9"/>
    <p:sldLayoutId id="2147483794" r:id="rId10"/>
    <p:sldLayoutId id="2147483795" r:id="rId11"/>
    <p:sldLayoutId id="2147483796" r:id="rId12"/>
    <p:sldLayoutId id="2147483798" r:id="rId13"/>
    <p:sldLayoutId id="2147483799" r:id="rId14"/>
    <p:sldLayoutId id="2147483800" r:id="rId15"/>
    <p:sldLayoutId id="2147483830" r:id="rId16"/>
    <p:sldLayoutId id="2147483832" r:id="rId17"/>
    <p:sldLayoutId id="2147483833" r:id="rId18"/>
    <p:sldLayoutId id="2147483797" r:id="rId19"/>
    <p:sldLayoutId id="2147483801" r:id="rId20"/>
    <p:sldLayoutId id="2147483814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49" r:id="rId29"/>
    <p:sldLayoutId id="2147483810" r:id="rId30"/>
    <p:sldLayoutId id="2147483812" r:id="rId31"/>
    <p:sldLayoutId id="2147483813" r:id="rId32"/>
  </p:sldLayoutIdLst>
  <p:hf sldNum="0"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b="1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A977A-A2DF-488F-953D-4C0830BF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B2241-8E5D-4B43-B9E0-18932006D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015FB-B90A-4CB7-A6EC-A3DAFBF8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EE12-7026-4559-8E06-E9EE8A48885C}" type="datetimeFigureOut">
              <a:rPr lang="en-AU" smtClean="0"/>
              <a:t>16/06/2021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52EA-56C6-473A-A226-B94078039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6F6A-9C7A-4682-97E1-62BA09C92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F55E-D363-4721-A012-CE71667F55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73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xandreWadoux/MapQualityEvalua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5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3368-B8CB-4052-8C77-9B6EAC82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4" y="588356"/>
            <a:ext cx="3948874" cy="132297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 integrated approach for the evaluation of quantitative soil maps through Taylor and solar diagrams</a:t>
            </a:r>
            <a:endParaRPr lang="en-AU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A1BEC-2474-4D38-B775-696EFAE2B5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2689860"/>
            <a:ext cx="3963817" cy="2296744"/>
          </a:xfrm>
        </p:spPr>
        <p:txBody>
          <a:bodyPr wrap="square" anchor="t">
            <a:normAutofit/>
          </a:bodyPr>
          <a:lstStyle/>
          <a:p>
            <a:r>
              <a:rPr lang="en-US" sz="1800" dirty="0"/>
              <a:t>Alexandre Wadoux</a:t>
            </a:r>
          </a:p>
          <a:p>
            <a:r>
              <a:rPr lang="en-US" sz="1800" dirty="0"/>
              <a:t>Dennis Walvoort</a:t>
            </a:r>
          </a:p>
          <a:p>
            <a:r>
              <a:rPr lang="en-US" sz="1800" dirty="0"/>
              <a:t>Dick Brus </a:t>
            </a:r>
            <a:endParaRPr lang="en-AU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60098-09AF-46B5-811A-754D9BC3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44" y="2689860"/>
            <a:ext cx="4260093" cy="37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Example: simulation study 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38E2F-CFFC-437F-8FA9-2791D35B7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094" y="1282702"/>
            <a:ext cx="6147707" cy="29517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9E8D44-2431-43CD-A585-B4B51290A731}"/>
              </a:ext>
            </a:extLst>
          </p:cNvPr>
          <p:cNvSpPr/>
          <p:nvPr/>
        </p:nvSpPr>
        <p:spPr>
          <a:xfrm>
            <a:off x="2574131" y="1616868"/>
            <a:ext cx="1214438" cy="130921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915BE-8F96-492C-BB1E-59FEF46E386F}"/>
              </a:ext>
            </a:extLst>
          </p:cNvPr>
          <p:cNvSpPr/>
          <p:nvPr/>
        </p:nvSpPr>
        <p:spPr>
          <a:xfrm>
            <a:off x="127000" y="1616868"/>
            <a:ext cx="2338614" cy="130921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00B050"/>
                </a:solidFill>
              </a:rPr>
              <a:t>Simulated map:</a:t>
            </a:r>
          </a:p>
          <a:p>
            <a:endParaRPr lang="en-US" sz="1400" b="1" dirty="0">
              <a:solidFill>
                <a:srgbClr val="00B05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400" dirty="0">
                <a:solidFill>
                  <a:srgbClr val="00B050"/>
                </a:solidFill>
              </a:rPr>
              <a:t>gaussian field </a:t>
            </a:r>
            <a:r>
              <a:rPr lang="pt-BR" sz="1400" dirty="0">
                <a:solidFill>
                  <a:srgbClr val="00B050"/>
                </a:solidFill>
              </a:rPr>
              <a:t>C(h) = 5 exp(-h/10) and l</a:t>
            </a:r>
            <a:r>
              <a:rPr lang="en-US" sz="1400" dirty="0" err="1">
                <a:solidFill>
                  <a:srgbClr val="00B050"/>
                </a:solidFill>
              </a:rPr>
              <a:t>inear</a:t>
            </a:r>
            <a:r>
              <a:rPr lang="en-US" sz="1400" dirty="0">
                <a:solidFill>
                  <a:srgbClr val="00B050"/>
                </a:solidFill>
              </a:rPr>
              <a:t> trend </a:t>
            </a:r>
            <a:endParaRPr lang="pt-BR" sz="1400" b="0" i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39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Example: simulation study 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80F60-6662-4BFD-A12A-2256A5ABD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845738"/>
            <a:ext cx="5814754" cy="3361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38E2F-CFFC-437F-8FA9-2791D35B7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97" y="1148834"/>
            <a:ext cx="3703223" cy="17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8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Example: simulation study 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6FDD4E-45DA-485A-AF84-2A3F2668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80" y="1666263"/>
            <a:ext cx="5268960" cy="4669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738E2F-CFFC-437F-8FA9-2791D35B7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97" y="1148834"/>
            <a:ext cx="3703223" cy="17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6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Example: tracking effect of model parameters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909FE70-828D-481A-83EF-2F2CCAEC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39" y="1598183"/>
            <a:ext cx="3909282" cy="2301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F71C0-E65D-418C-AE34-2CC327C97CC6}"/>
              </a:ext>
            </a:extLst>
          </p:cNvPr>
          <p:cNvSpPr txBox="1"/>
          <p:nvPr/>
        </p:nvSpPr>
        <p:spPr>
          <a:xfrm>
            <a:off x="358776" y="1358902"/>
            <a:ext cx="8328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+mn-lt"/>
              </a:rPr>
              <a:t>Mapping of topsoil organic carbon density in Eastern Amazonia</a:t>
            </a:r>
          </a:p>
          <a:p>
            <a:r>
              <a:rPr lang="en-AU" sz="2000" dirty="0">
                <a:latin typeface="+mn-lt"/>
              </a:rPr>
              <a:t>	- 500 sampling locations</a:t>
            </a:r>
          </a:p>
          <a:p>
            <a:r>
              <a:rPr lang="en-AU" sz="2000" dirty="0">
                <a:latin typeface="+mn-lt"/>
              </a:rPr>
              <a:t>	- 28 environmental predictors</a:t>
            </a:r>
          </a:p>
          <a:p>
            <a:r>
              <a:rPr lang="en-AU" sz="2000" dirty="0">
                <a:latin typeface="+mn-lt"/>
              </a:rPr>
              <a:t> </a:t>
            </a:r>
          </a:p>
          <a:p>
            <a:r>
              <a:rPr lang="en-AU" sz="2000" b="1" dirty="0">
                <a:latin typeface="+mn-lt"/>
              </a:rPr>
              <a:t>G</a:t>
            </a:r>
            <a:r>
              <a:rPr lang="en-AU" sz="2000" b="1" i="0" u="none" strike="noStrike" baseline="0" dirty="0">
                <a:latin typeface="+mn-lt"/>
              </a:rPr>
              <a:t>eneralized boosted regression tree: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+mn-lt"/>
              </a:rPr>
              <a:t>Learning rate (small values = many trees)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+mn-lt"/>
              </a:rPr>
              <a:t>Depth - </a:t>
            </a:r>
            <a:r>
              <a:rPr lang="en-US" sz="2000" b="0" i="0" u="none" strike="noStrike" baseline="0" dirty="0">
                <a:latin typeface="+mn-lt"/>
              </a:rPr>
              <a:t>maximum depth of each tree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We test 10 combinations of parameters values selected with Latin hypercube sampling.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+mn-lt"/>
              </a:rPr>
              <a:t>Learning rate between </a:t>
            </a:r>
            <a:r>
              <a:rPr lang="en-AU" sz="2000" b="0" i="0" dirty="0">
                <a:effectLst/>
                <a:latin typeface="+mn-lt"/>
              </a:rPr>
              <a:t>1×10</a:t>
            </a:r>
            <a:r>
              <a:rPr lang="en-AU" sz="2000" b="0" i="0" baseline="30000" dirty="0">
                <a:effectLst/>
                <a:latin typeface="+mn-lt"/>
              </a:rPr>
              <a:t>-5</a:t>
            </a:r>
            <a:r>
              <a:rPr lang="en-AU" sz="2000" baseline="30000" dirty="0">
                <a:latin typeface="+mn-lt"/>
              </a:rPr>
              <a:t> </a:t>
            </a:r>
            <a:r>
              <a:rPr lang="en-US" sz="2000" b="0" i="0" dirty="0">
                <a:effectLst/>
                <a:latin typeface="+mn-lt"/>
              </a:rPr>
              <a:t>and 1</a:t>
            </a:r>
            <a:endParaRPr lang="en-US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+mn-lt"/>
              </a:rPr>
              <a:t>Depth between 1 and 10</a:t>
            </a:r>
          </a:p>
        </p:txBody>
      </p:sp>
    </p:spTree>
    <p:extLst>
      <p:ext uri="{BB962C8B-B14F-4D97-AF65-F5344CB8AC3E}">
        <p14:creationId xmlns:p14="http://schemas.microsoft.com/office/powerpoint/2010/main" val="310595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Example: tracking effect of model parameters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7933-3668-4E2D-B0D7-E0F2CE5B8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79" y="1667680"/>
            <a:ext cx="7255742" cy="41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0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Example: tracking effect of model parameters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FC33E-7A4C-41C7-9F5B-E4ADE8ED7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5" y="1673678"/>
            <a:ext cx="7533125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Summary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5E1208-9D3D-4FAF-A169-B59D34D4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14" y="4201389"/>
            <a:ext cx="4636633" cy="2595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6E334B-D020-4D51-9257-9C1BBA72F074}"/>
              </a:ext>
            </a:extLst>
          </p:cNvPr>
          <p:cNvSpPr txBox="1"/>
          <p:nvPr/>
        </p:nvSpPr>
        <p:spPr>
          <a:xfrm>
            <a:off x="571499" y="1148698"/>
            <a:ext cx="8001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+mn-lt"/>
              </a:rPr>
              <a:t>No single statistical index represents all aspects of the map quality.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+mn-lt"/>
              </a:rPr>
              <a:t>It is sensible to use the statistical relationship between indices. 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+mn-lt"/>
              </a:rPr>
              <a:t>Taylor diagram represents correlation, standard deviation of the predicted and observed values and standard deviation of the error.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+mn-lt"/>
              </a:rPr>
              <a:t>Taylor diagram has no information on bias.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+mn-lt"/>
              </a:rPr>
              <a:t>Solar diagram represents bias, RMSE, correlation and MEC.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+mn-lt"/>
              </a:rPr>
              <a:t>Map quality should be interpreted with respect to the objective! </a:t>
            </a:r>
          </a:p>
          <a:p>
            <a:endParaRPr lang="en-US" b="1" dirty="0">
              <a:latin typeface="+mn-lt"/>
            </a:endParaRPr>
          </a:p>
          <a:p>
            <a:endParaRPr lang="en-A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3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26CE44-9D1E-44D2-B34D-DD52E3A3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>
                <a:solidFill>
                  <a:srgbClr val="24292E"/>
                </a:solidFill>
                <a:effectLst/>
              </a:rPr>
              <a:t>An integrated approach for the evaluation of quantitative soil maps through Taylor and solar diagrams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D7452-D342-40BF-9181-2E7AF37371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41" y="3645092"/>
            <a:ext cx="3963817" cy="914631"/>
          </a:xfrm>
        </p:spPr>
        <p:txBody>
          <a:bodyPr/>
          <a:lstStyle/>
          <a:p>
            <a:r>
              <a:rPr lang="en-US" dirty="0"/>
              <a:t>Alexandre Wadoux</a:t>
            </a:r>
          </a:p>
          <a:p>
            <a:r>
              <a:rPr lang="en-US" sz="1400" dirty="0"/>
              <a:t>alexandre.wadoux@sydney.edu.au</a:t>
            </a:r>
            <a:endParaRPr lang="en-AU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F5DD201-5F87-449F-838A-5C4B5507EF50}"/>
              </a:ext>
            </a:extLst>
          </p:cNvPr>
          <p:cNvSpPr txBox="1">
            <a:spLocks/>
          </p:cNvSpPr>
          <p:nvPr/>
        </p:nvSpPr>
        <p:spPr>
          <a:xfrm>
            <a:off x="5360545" y="1672190"/>
            <a:ext cx="3263198" cy="79824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400" b="1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en-US" sz="1600" b="0" i="1" dirty="0">
                <a:solidFill>
                  <a:srgbClr val="24292E"/>
                </a:solidFill>
                <a:effectLst/>
                <a:latin typeface="+mn-lt"/>
              </a:rPr>
              <a:t>Wadoux A.M.J-C., Walvoort D.J.J and Brus D.J. (2021) An integrated approach for the evaluation of quantitative soil maps through Taylor and solar diagrams. Under review</a:t>
            </a:r>
          </a:p>
          <a:p>
            <a:pPr marL="0" indent="0">
              <a:buFont typeface="Lucida Grande" charset="0"/>
              <a:buNone/>
            </a:pPr>
            <a:endParaRPr lang="en-US" sz="1600" b="0" i="1" dirty="0">
              <a:solidFill>
                <a:srgbClr val="24292E"/>
              </a:solidFill>
              <a:latin typeface="+mn-lt"/>
            </a:endParaRPr>
          </a:p>
          <a:p>
            <a:pPr marL="0" indent="0">
              <a:buFont typeface="Lucida Grande" charset="0"/>
              <a:buNone/>
            </a:pPr>
            <a:r>
              <a:rPr lang="en-US" sz="1600" b="0" i="1" dirty="0">
                <a:solidFill>
                  <a:srgbClr val="24292E"/>
                </a:solidFill>
                <a:latin typeface="+mn-lt"/>
              </a:rPr>
              <a:t>Code and reproducible example: </a:t>
            </a:r>
            <a:r>
              <a:rPr lang="en-US" sz="1600" b="0" i="1" dirty="0">
                <a:solidFill>
                  <a:srgbClr val="24292E"/>
                </a:solidFill>
                <a:latin typeface="+mn-lt"/>
                <a:hlinkClick r:id="rId3"/>
              </a:rPr>
              <a:t>https://github.com/AlexandreWadoux/MapQualityEvaluation</a:t>
            </a:r>
            <a:r>
              <a:rPr lang="en-US" sz="1600" b="0" i="1" dirty="0">
                <a:solidFill>
                  <a:srgbClr val="24292E"/>
                </a:solidFill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pPr marL="0" indent="0">
              <a:buFont typeface="Lucida Grande" charset="0"/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7ACCA-A220-4C71-B16A-EDC4724B7BAC}"/>
              </a:ext>
            </a:extLst>
          </p:cNvPr>
          <p:cNvSpPr txBox="1"/>
          <p:nvPr/>
        </p:nvSpPr>
        <p:spPr>
          <a:xfrm>
            <a:off x="5360545" y="45424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Lucida Grande" charset="0"/>
              <a:buNone/>
            </a:pPr>
            <a:r>
              <a:rPr lang="en-US" sz="2400" b="1" dirty="0"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2040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17C66FD-4C5A-4DBE-AB8F-042ECE83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Global statistical indices</a:t>
            </a:r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Statistical validation of soil maps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D5763-9AAB-4E7E-A787-EAECE895D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74" t="56442" r="1487" b="1058"/>
          <a:stretch/>
        </p:blipFill>
        <p:spPr>
          <a:xfrm>
            <a:off x="6770413" y="1902182"/>
            <a:ext cx="1869934" cy="1213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8337F1-72B0-4537-88F8-3BB08E2C46CA}"/>
                  </a:ext>
                </a:extLst>
              </p:cNvPr>
              <p:cNvSpPr txBox="1"/>
              <p:nvPr/>
            </p:nvSpPr>
            <p:spPr>
              <a:xfrm>
                <a:off x="890603" y="3849775"/>
                <a:ext cx="1754711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8337F1-72B0-4537-88F8-3BB08E2C4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3" y="3849775"/>
                <a:ext cx="1754711" cy="778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0194E-C1CF-4D2A-BA23-FEBD72139880}"/>
                  </a:ext>
                </a:extLst>
              </p:cNvPr>
              <p:cNvSpPr txBox="1"/>
              <p:nvPr/>
            </p:nvSpPr>
            <p:spPr>
              <a:xfrm>
                <a:off x="-371701" y="4828209"/>
                <a:ext cx="4661806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RMSE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00194E-C1CF-4D2A-BA23-FEBD72139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1701" y="4828209"/>
                <a:ext cx="4661806" cy="1169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D8FA7C-44B0-4CE8-BB02-B0BCC91F3FCF}"/>
                  </a:ext>
                </a:extLst>
              </p:cNvPr>
              <p:cNvSpPr txBox="1"/>
              <p:nvPr/>
            </p:nvSpPr>
            <p:spPr>
              <a:xfrm>
                <a:off x="4689749" y="4159058"/>
                <a:ext cx="3781163" cy="93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D8FA7C-44B0-4CE8-BB02-B0BCC91F3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749" y="4159058"/>
                <a:ext cx="3781163" cy="939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BEFC4E-24BC-4F21-AB80-1FFF50331FA8}"/>
                  </a:ext>
                </a:extLst>
              </p:cNvPr>
              <p:cNvSpPr txBox="1"/>
              <p:nvPr/>
            </p:nvSpPr>
            <p:spPr>
              <a:xfrm>
                <a:off x="4697709" y="5470495"/>
                <a:ext cx="3226909" cy="722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MEC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 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BEFC4E-24BC-4F21-AB80-1FFF5033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09" y="5470495"/>
                <a:ext cx="3226909" cy="7228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BF5B746-DF4A-444E-A385-B841E50D1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8271" y="1796816"/>
            <a:ext cx="1930435" cy="14298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611539-B5E7-4E5F-800F-B93C98878B41}"/>
              </a:ext>
            </a:extLst>
          </p:cNvPr>
          <p:cNvSpPr txBox="1"/>
          <p:nvPr/>
        </p:nvSpPr>
        <p:spPr>
          <a:xfrm>
            <a:off x="4721315" y="3203649"/>
            <a:ext cx="134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Observed </a:t>
            </a:r>
            <a:endParaRPr lang="en-AU" sz="14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881A8-7CA6-4F36-8AFD-0E6B805E61AE}"/>
              </a:ext>
            </a:extLst>
          </p:cNvPr>
          <p:cNvSpPr txBox="1"/>
          <p:nvPr/>
        </p:nvSpPr>
        <p:spPr>
          <a:xfrm rot="16200000">
            <a:off x="3431861" y="2105733"/>
            <a:ext cx="134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Predicted </a:t>
            </a:r>
            <a:endParaRPr lang="en-A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Google Scholar: “comparing digital soil maps”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CCB257-7A3A-4F96-8A2B-653F854B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07" y="3476295"/>
            <a:ext cx="6521034" cy="2190083"/>
          </a:xfrm>
          <a:prstGeom prst="rect">
            <a:avLst/>
          </a:prstGeom>
        </p:spPr>
      </p:pic>
      <p:pic>
        <p:nvPicPr>
          <p:cNvPr id="2050" name="Picture 2" descr="Problem solving Creativity Person Idea Thought, thinking man, blue, people  png | PNGEgg">
            <a:extLst>
              <a:ext uri="{FF2B5EF4-FFF2-40B4-BE49-F238E27FC236}">
                <a16:creationId xmlns:a16="http://schemas.microsoft.com/office/drawing/2014/main" id="{F788494D-4EF7-448A-8406-D04EE7D9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78" y="958339"/>
            <a:ext cx="2517321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056FB6-BFB8-44C3-9B96-745264AE3AE5}"/>
              </a:ext>
            </a:extLst>
          </p:cNvPr>
          <p:cNvSpPr txBox="1"/>
          <p:nvPr/>
        </p:nvSpPr>
        <p:spPr>
          <a:xfrm>
            <a:off x="454388" y="5857499"/>
            <a:ext cx="6986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Kempen</a:t>
            </a:r>
            <a:r>
              <a:rPr lang="en-AU" sz="7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, B., Brus, D. J., </a:t>
            </a:r>
            <a:r>
              <a:rPr lang="en-AU" sz="7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Stoorvogel</a:t>
            </a:r>
            <a:r>
              <a:rPr lang="en-AU" sz="7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, J. J., Heuvelink, G. B., &amp; de Vries, F. (2012). Efficiency comparison of conventional and digital soil mapping for updating soil maps. Soil Science Society of America Journal, 76(6), 2097-2115.</a:t>
            </a:r>
            <a:endParaRPr lang="en-AU" sz="7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87BD7-3402-430D-B689-A64FBC9907B1}"/>
              </a:ext>
            </a:extLst>
          </p:cNvPr>
          <p:cNvSpPr txBox="1"/>
          <p:nvPr/>
        </p:nvSpPr>
        <p:spPr>
          <a:xfrm>
            <a:off x="454388" y="6078599"/>
            <a:ext cx="6882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Sindayihebura</a:t>
            </a:r>
            <a:r>
              <a:rPr lang="en-AU" sz="7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, A., </a:t>
            </a:r>
            <a:r>
              <a:rPr lang="en-AU" sz="7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Ottoy</a:t>
            </a:r>
            <a:r>
              <a:rPr lang="en-AU" sz="7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, S., </a:t>
            </a:r>
            <a:r>
              <a:rPr lang="en-AU" sz="7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Dondeyne</a:t>
            </a:r>
            <a:r>
              <a:rPr lang="en-AU" sz="7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, S., Van </a:t>
            </a:r>
            <a:r>
              <a:rPr lang="en-AU" sz="7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Meirvenne</a:t>
            </a:r>
            <a:r>
              <a:rPr lang="en-AU" sz="7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, M., &amp; Van </a:t>
            </a:r>
            <a:r>
              <a:rPr lang="en-AU" sz="700" b="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Orshoven</a:t>
            </a:r>
            <a:r>
              <a:rPr lang="en-AU" sz="7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, J. (2017). Comparing digital soil mapping techniques for organic carbon and clay content: Case study in Burundi's central plateaus. Catena, 156, 161-175.</a:t>
            </a:r>
            <a:endParaRPr lang="en-AU" sz="7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D2A1-A828-4F6C-AF4F-1987B9603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07" y="2556788"/>
            <a:ext cx="6238622" cy="919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F71E7-4EBA-4D78-8771-30F62635CF9B}"/>
              </a:ext>
            </a:extLst>
          </p:cNvPr>
          <p:cNvSpPr/>
          <p:nvPr/>
        </p:nvSpPr>
        <p:spPr>
          <a:xfrm>
            <a:off x="3087687" y="3907632"/>
            <a:ext cx="150813" cy="82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1C90D-FFF4-46D7-AB4D-4F3709911918}"/>
              </a:ext>
            </a:extLst>
          </p:cNvPr>
          <p:cNvSpPr/>
          <p:nvPr/>
        </p:nvSpPr>
        <p:spPr>
          <a:xfrm>
            <a:off x="5583237" y="4060032"/>
            <a:ext cx="150813" cy="82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F61E8-64C4-484A-BD6C-5F6E24CB38C5}"/>
              </a:ext>
            </a:extLst>
          </p:cNvPr>
          <p:cNvSpPr/>
          <p:nvPr/>
        </p:nvSpPr>
        <p:spPr>
          <a:xfrm>
            <a:off x="3706517" y="4217195"/>
            <a:ext cx="150813" cy="82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75EF9-6B74-4E53-8F65-8D8A57BB6B98}"/>
              </a:ext>
            </a:extLst>
          </p:cNvPr>
          <p:cNvSpPr/>
          <p:nvPr/>
        </p:nvSpPr>
        <p:spPr>
          <a:xfrm>
            <a:off x="6242182" y="2716344"/>
            <a:ext cx="194338" cy="129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B61722-845C-4B80-BE33-C43A11538F9A}"/>
              </a:ext>
            </a:extLst>
          </p:cNvPr>
          <p:cNvSpPr/>
          <p:nvPr/>
        </p:nvSpPr>
        <p:spPr>
          <a:xfrm>
            <a:off x="3331909" y="3315382"/>
            <a:ext cx="254254" cy="129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015C4-6308-4681-94BC-8C17D1462891}"/>
              </a:ext>
            </a:extLst>
          </p:cNvPr>
          <p:cNvSpPr/>
          <p:nvPr/>
        </p:nvSpPr>
        <p:spPr>
          <a:xfrm>
            <a:off x="4462060" y="3315382"/>
            <a:ext cx="254254" cy="129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B80512-0C09-4DFA-89B6-3FF2811C9F4D}"/>
              </a:ext>
            </a:extLst>
          </p:cNvPr>
          <p:cNvSpPr/>
          <p:nvPr/>
        </p:nvSpPr>
        <p:spPr>
          <a:xfrm>
            <a:off x="4462060" y="3166060"/>
            <a:ext cx="254254" cy="129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2520C3-B5E1-4C3B-A39D-BAF938BF58F8}"/>
              </a:ext>
            </a:extLst>
          </p:cNvPr>
          <p:cNvSpPr/>
          <p:nvPr/>
        </p:nvSpPr>
        <p:spPr>
          <a:xfrm>
            <a:off x="3331909" y="3166742"/>
            <a:ext cx="254254" cy="129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D1876-1D24-4DBA-90E1-294FC5E07356}"/>
              </a:ext>
            </a:extLst>
          </p:cNvPr>
          <p:cNvSpPr/>
          <p:nvPr/>
        </p:nvSpPr>
        <p:spPr>
          <a:xfrm>
            <a:off x="5078210" y="2719679"/>
            <a:ext cx="194338" cy="1292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1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Parameter tuning of two machine learning models</a:t>
            </a:r>
            <a:endParaRPr lang="en-AU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8655AB3-CCF9-41DF-8404-9A668B5E7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63522"/>
              </p:ext>
            </p:extLst>
          </p:nvPr>
        </p:nvGraphicFramePr>
        <p:xfrm>
          <a:off x="175260" y="982980"/>
          <a:ext cx="5394962" cy="52502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9206">
                  <a:extLst>
                    <a:ext uri="{9D8B030D-6E8A-4147-A177-3AD203B41FA5}">
                      <a16:colId xmlns:a16="http://schemas.microsoft.com/office/drawing/2014/main" val="1101968748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3932377625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2711683817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3025155323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2326978010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172087349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2673013824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1996244908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2280133815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2388269529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3694170831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3149603932"/>
                    </a:ext>
                  </a:extLst>
                </a:gridCol>
                <a:gridCol w="363813">
                  <a:extLst>
                    <a:ext uri="{9D8B030D-6E8A-4147-A177-3AD203B41FA5}">
                      <a16:colId xmlns:a16="http://schemas.microsoft.com/office/drawing/2014/main" val="2613298616"/>
                    </a:ext>
                  </a:extLst>
                </a:gridCol>
              </a:tblGrid>
              <a:tr h="2674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Realization of the model</a:t>
                      </a:r>
                      <a:endParaRPr lang="en-AU" sz="105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OC (g/kg)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900" b="1" dirty="0">
                          <a:effectLst/>
                        </a:rPr>
                        <a:t>RMSE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900" b="1" i="1" dirty="0">
                          <a:effectLst/>
                        </a:rPr>
                        <a:t>r</a:t>
                      </a:r>
                      <a:endParaRPr lang="en-A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900" b="1" dirty="0">
                          <a:effectLst/>
                        </a:rPr>
                        <a:t>CCC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900" b="1" dirty="0">
                          <a:effectLst/>
                        </a:rPr>
                        <a:t>MEC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900" b="1" dirty="0">
                          <a:effectLst/>
                        </a:rPr>
                        <a:t>MAE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900" b="1" dirty="0">
                          <a:effectLst/>
                        </a:rPr>
                        <a:t>ME</a:t>
                      </a:r>
                      <a:endParaRPr lang="en-A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60235"/>
                  </a:ext>
                </a:extLst>
              </a:tr>
              <a:tr h="2139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79362"/>
                  </a:ext>
                </a:extLst>
              </a:tr>
              <a:tr h="126216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5.77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5.00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0.20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0.15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3.08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3.84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-0.99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658238827"/>
                  </a:ext>
                </a:extLst>
              </a:tr>
              <a:tr h="126216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2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5.69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3.92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-0.48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2.48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3.45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-0.65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280323958"/>
                  </a:ext>
                </a:extLst>
              </a:tr>
              <a:tr h="126216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3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2.49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1.57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1.83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-0.31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5163884"/>
                  </a:ext>
                </a:extLst>
              </a:tr>
              <a:tr h="126216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1.73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1.47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-0.31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21071401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5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1.65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1.59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-0.19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1.11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-0.35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743905671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6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1.89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0.10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-0.62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-0.51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653175332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7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18.12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12.15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-0.56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13.62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8.61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3.91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-2.13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145167685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17.54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11.90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13.50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8.66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-1.68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446337268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9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18.60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12.01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0.47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-0.62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15.60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9.37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2.35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-0.56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744726219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10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24.29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11.85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-1.93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19.60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9.67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-7.02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619373572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11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18.86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-1.06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15.15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8.73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-5.15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526390023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12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17.50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-0.77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13.42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8.62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-6.26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-1.11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385992614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13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0.17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-0.56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257863212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14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0.86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269885054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15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0.86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4176648040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15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1.51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-0.89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571304380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17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1.44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0.84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-0.59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1.18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0.81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814523252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18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1.54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0.95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-0.58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0.77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0.94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4256597692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19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0.43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0.19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032484712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20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729657669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21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226727190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22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0.28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-0.32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470611915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23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0.14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4064354419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24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-0.19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713853198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25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17.67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11.61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-0.55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8.60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-11.00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-2.94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165725289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26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17.42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11.45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-0.64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14.01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8.43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-9.95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-2.80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786514498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27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16.48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10.66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-0.87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12.85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7.96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-9.96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-2.81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341475078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28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15.64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9.95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7.68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-10.16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-2.79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698099614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29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14.54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9.24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11.78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7.13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-10.03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-2.77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088221118"/>
                  </a:ext>
                </a:extLst>
              </a:tr>
              <a:tr h="139789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30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18.26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9.83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-1.90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14.94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7.46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-11.92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-3.42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29820373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31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27.87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17.12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-0.78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22.07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13.65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4.25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2.38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866147248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>
                          <a:effectLst/>
                        </a:rPr>
                        <a:t>model parameter set 32</a:t>
                      </a:r>
                      <a:endParaRPr lang="en-A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30.35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17.25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24.76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13.70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16.62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2.34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85870156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33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28.60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16.89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-1.16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23.41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13.80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-0.40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1.07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1158043216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34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25.18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15.51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-0.96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20.55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12.67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3.59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0.60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879073959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35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32.02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14.45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0.37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-2.86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0.18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26.73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11.15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21.72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1.22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389110868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marL="0" marR="0" indent="88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600" dirty="0">
                          <a:effectLst/>
                        </a:rPr>
                        <a:t>model parameter set 36</a:t>
                      </a:r>
                      <a:endParaRPr lang="en-A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38" marR="7004" marT="7004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28.45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14.29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0.00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0.57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-0.01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0.46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-1.69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0.27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21.85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11.04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>
                          <a:effectLst/>
                        </a:rPr>
                        <a:t>14.46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700" dirty="0">
                          <a:effectLst/>
                        </a:rPr>
                        <a:t>2.57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04" marR="7004" marT="7004" marB="0" anchor="ctr"/>
                </a:tc>
                <a:extLst>
                  <a:ext uri="{0D108BD9-81ED-4DB2-BD59-A6C34878D82A}">
                    <a16:rowId xmlns:a16="http://schemas.microsoft.com/office/drawing/2014/main" val="259118768"/>
                  </a:ext>
                </a:extLst>
              </a:tr>
            </a:tbl>
          </a:graphicData>
        </a:graphic>
      </p:graphicFrame>
      <p:pic>
        <p:nvPicPr>
          <p:cNvPr id="4" name="Picture 2" descr="Problem solving Creativity Person Idea Thought, thinking man, blue, people  png | PNGEgg">
            <a:extLst>
              <a:ext uri="{FF2B5EF4-FFF2-40B4-BE49-F238E27FC236}">
                <a16:creationId xmlns:a16="http://schemas.microsoft.com/office/drawing/2014/main" id="{C1FBA362-E92E-462A-8DB1-CA74DF25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15" y="1747309"/>
            <a:ext cx="2137410" cy="11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ild Headache Causes, Types, Home Remedies &amp;amp; Treatment">
            <a:extLst>
              <a:ext uri="{FF2B5EF4-FFF2-40B4-BE49-F238E27FC236}">
                <a16:creationId xmlns:a16="http://schemas.microsoft.com/office/drawing/2014/main" id="{9466A8DD-839C-45B6-BCF6-3DB8DE8B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6" y="4125266"/>
            <a:ext cx="1722408" cy="11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D7B25D9E-6F18-432F-BB30-D98FA47B4D17}"/>
              </a:ext>
            </a:extLst>
          </p:cNvPr>
          <p:cNvSpPr/>
          <p:nvPr/>
        </p:nvSpPr>
        <p:spPr>
          <a:xfrm>
            <a:off x="7055448" y="3106231"/>
            <a:ext cx="424543" cy="7459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5C2A2-E2D7-4A51-81DB-DF713C00C756}"/>
              </a:ext>
            </a:extLst>
          </p:cNvPr>
          <p:cNvSpPr/>
          <p:nvPr/>
        </p:nvSpPr>
        <p:spPr>
          <a:xfrm>
            <a:off x="1907741" y="982979"/>
            <a:ext cx="3662481" cy="5250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9C0A8D-6435-4F88-935A-9C0252E2DD91}"/>
              </a:ext>
            </a:extLst>
          </p:cNvPr>
          <p:cNvSpPr/>
          <p:nvPr/>
        </p:nvSpPr>
        <p:spPr>
          <a:xfrm>
            <a:off x="1190694" y="982980"/>
            <a:ext cx="717047" cy="52502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603B1-A28A-4828-8C09-77345B6BBF40}"/>
              </a:ext>
            </a:extLst>
          </p:cNvPr>
          <p:cNvSpPr/>
          <p:nvPr/>
        </p:nvSpPr>
        <p:spPr>
          <a:xfrm>
            <a:off x="175260" y="4365240"/>
            <a:ext cx="1732481" cy="1529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5538B-808D-459B-AD3A-2284262BB570}"/>
              </a:ext>
            </a:extLst>
          </p:cNvPr>
          <p:cNvSpPr/>
          <p:nvPr/>
        </p:nvSpPr>
        <p:spPr>
          <a:xfrm>
            <a:off x="1190694" y="982980"/>
            <a:ext cx="717047" cy="5250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E4A21-3BFA-4C32-86AF-7C34B66F00A6}"/>
              </a:ext>
            </a:extLst>
          </p:cNvPr>
          <p:cNvSpPr/>
          <p:nvPr/>
        </p:nvSpPr>
        <p:spPr>
          <a:xfrm>
            <a:off x="1911976" y="982978"/>
            <a:ext cx="717047" cy="525020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AC8C5C-4F3A-47AE-840C-621B443E4AAA}"/>
              </a:ext>
            </a:extLst>
          </p:cNvPr>
          <p:cNvSpPr/>
          <p:nvPr/>
        </p:nvSpPr>
        <p:spPr>
          <a:xfrm>
            <a:off x="2634480" y="982977"/>
            <a:ext cx="2935742" cy="5250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D8265-E397-4188-A156-78D503CD37C2}"/>
              </a:ext>
            </a:extLst>
          </p:cNvPr>
          <p:cNvSpPr/>
          <p:nvPr/>
        </p:nvSpPr>
        <p:spPr>
          <a:xfrm>
            <a:off x="175818" y="1715431"/>
            <a:ext cx="2453205" cy="1529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1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5" grpId="0" animBg="1"/>
      <p:bldP spid="5" grpId="1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Taylor diagram	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73AE9A-5F0C-4BD3-8BE8-7730B47A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Standard deviation of the error (</a:t>
                </a:r>
                <a:r>
                  <a:rPr lang="en-US" sz="2000" b="0" dirty="0"/>
                  <a:t>SDE</a:t>
                </a:r>
                <a:r>
                  <a:rPr lang="en-US" sz="2000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Correlation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AU" sz="2000" dirty="0"/>
                  <a:t>Standard deviation of 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AU" sz="2000" b="0" dirty="0"/>
                  <a:t> </a:t>
                </a:r>
                <a:r>
                  <a:rPr lang="en-AU" sz="2000" dirty="0"/>
                  <a:t>and 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sub>
                    </m:sSub>
                  </m:oMath>
                </a14:m>
                <a:r>
                  <a:rPr lang="en-AU" sz="2000" dirty="0"/>
                  <a:t> values</a:t>
                </a:r>
              </a:p>
              <a:p>
                <a:endParaRPr lang="en-A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SDE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sub>
                        <m:sup>
                          <m:r>
                            <a:rPr lang="en-AU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AU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73AE9A-5F0C-4BD3-8BE8-7730B47A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9" t="-14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2EF9680-A353-4C21-A765-FA5E5F244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108" y="0"/>
            <a:ext cx="3648891" cy="2070162"/>
          </a:xfrm>
          <a:prstGeom prst="rect">
            <a:avLst/>
          </a:prstGeom>
        </p:spPr>
      </p:pic>
      <p:pic>
        <p:nvPicPr>
          <p:cNvPr id="1026" name="Picture 2" descr="Pythagore, végétarien avant la lettre - AVF">
            <a:extLst>
              <a:ext uri="{FF2B5EF4-FFF2-40B4-BE49-F238E27FC236}">
                <a16:creationId xmlns:a16="http://schemas.microsoft.com/office/drawing/2014/main" id="{B7006A7C-7498-404E-8D41-3811154B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84" y="2546722"/>
            <a:ext cx="1363181" cy="15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ACA6B8-CDB1-4C82-AB10-A2A3BD5199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257"/>
          <a:stretch/>
        </p:blipFill>
        <p:spPr>
          <a:xfrm>
            <a:off x="738861" y="4016523"/>
            <a:ext cx="3110328" cy="2109642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01D5A0-854A-4F47-AD1D-9C5DB6A231ED}"/>
              </a:ext>
            </a:extLst>
          </p:cNvPr>
          <p:cNvSpPr/>
          <p:nvPr/>
        </p:nvSpPr>
        <p:spPr>
          <a:xfrm>
            <a:off x="2804160" y="3339739"/>
            <a:ext cx="448492" cy="4500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9D8A5D-6382-42B4-AE62-CEE1064DC509}"/>
              </a:ext>
            </a:extLst>
          </p:cNvPr>
          <p:cNvSpPr/>
          <p:nvPr/>
        </p:nvSpPr>
        <p:spPr>
          <a:xfrm>
            <a:off x="3090771" y="4941456"/>
            <a:ext cx="235903" cy="22503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8379D-54C8-478E-9F21-6E983745F322}"/>
              </a:ext>
            </a:extLst>
          </p:cNvPr>
          <p:cNvSpPr/>
          <p:nvPr/>
        </p:nvSpPr>
        <p:spPr>
          <a:xfrm>
            <a:off x="3547110" y="3339739"/>
            <a:ext cx="448492" cy="45006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12F6CC-A6FD-4029-B89B-E002350D0123}"/>
              </a:ext>
            </a:extLst>
          </p:cNvPr>
          <p:cNvSpPr/>
          <p:nvPr/>
        </p:nvSpPr>
        <p:spPr>
          <a:xfrm>
            <a:off x="4213860" y="3339739"/>
            <a:ext cx="448492" cy="4500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683AA4-29BD-442D-87A9-E34BCFCCC5FB}"/>
              </a:ext>
            </a:extLst>
          </p:cNvPr>
          <p:cNvSpPr/>
          <p:nvPr/>
        </p:nvSpPr>
        <p:spPr>
          <a:xfrm>
            <a:off x="5441950" y="3339739"/>
            <a:ext cx="749300" cy="45006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19705C-96F1-4326-BDF2-32B95C029A3D}"/>
              </a:ext>
            </a:extLst>
          </p:cNvPr>
          <p:cNvSpPr/>
          <p:nvPr/>
        </p:nvSpPr>
        <p:spPr>
          <a:xfrm>
            <a:off x="2115661" y="4828941"/>
            <a:ext cx="235903" cy="22503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8F3837-0F6C-4DD9-9C0C-F00027D88C4F}"/>
              </a:ext>
            </a:extLst>
          </p:cNvPr>
          <p:cNvSpPr/>
          <p:nvPr/>
        </p:nvSpPr>
        <p:spPr>
          <a:xfrm>
            <a:off x="2176073" y="5581416"/>
            <a:ext cx="235903" cy="2250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589F0D-4CE2-4441-8C2A-1F4D33CD61AD}"/>
              </a:ext>
            </a:extLst>
          </p:cNvPr>
          <p:cNvSpPr/>
          <p:nvPr/>
        </p:nvSpPr>
        <p:spPr>
          <a:xfrm>
            <a:off x="1558448" y="5356386"/>
            <a:ext cx="235903" cy="2250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2FAD38-A4D0-4055-953A-0FDB89B2C4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30" r="-47014"/>
          <a:stretch/>
        </p:blipFill>
        <p:spPr>
          <a:xfrm>
            <a:off x="3867148" y="4016523"/>
            <a:ext cx="6064251" cy="2109642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8690A8C-CBD9-4EA2-B722-595DE2717AAB}"/>
              </a:ext>
            </a:extLst>
          </p:cNvPr>
          <p:cNvSpPr/>
          <p:nvPr/>
        </p:nvSpPr>
        <p:spPr>
          <a:xfrm>
            <a:off x="6201099" y="4828941"/>
            <a:ext cx="235903" cy="46743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8DF879-A0BD-4212-B25D-758F1D040B78}"/>
              </a:ext>
            </a:extLst>
          </p:cNvPr>
          <p:cNvSpPr/>
          <p:nvPr/>
        </p:nvSpPr>
        <p:spPr>
          <a:xfrm>
            <a:off x="5225989" y="4833823"/>
            <a:ext cx="235903" cy="22503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CACB3-1173-4668-A77E-0DEE9009D5A8}"/>
              </a:ext>
            </a:extLst>
          </p:cNvPr>
          <p:cNvSpPr/>
          <p:nvPr/>
        </p:nvSpPr>
        <p:spPr>
          <a:xfrm>
            <a:off x="5286401" y="5581416"/>
            <a:ext cx="235903" cy="2250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62881B-169E-4DA9-B093-092B05038E1D}"/>
              </a:ext>
            </a:extLst>
          </p:cNvPr>
          <p:cNvSpPr/>
          <p:nvPr/>
        </p:nvSpPr>
        <p:spPr>
          <a:xfrm>
            <a:off x="4668776" y="5379964"/>
            <a:ext cx="235903" cy="2250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9F314B-400D-4EF4-AC47-8AC798992029}"/>
              </a:ext>
            </a:extLst>
          </p:cNvPr>
          <p:cNvSpPr/>
          <p:nvPr/>
        </p:nvSpPr>
        <p:spPr>
          <a:xfrm>
            <a:off x="4385727" y="4256790"/>
            <a:ext cx="1056223" cy="2999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B641ED-1116-469B-9DA5-78C6618F2808}"/>
              </a:ext>
            </a:extLst>
          </p:cNvPr>
          <p:cNvSpPr/>
          <p:nvPr/>
        </p:nvSpPr>
        <p:spPr>
          <a:xfrm>
            <a:off x="2806080" y="2606784"/>
            <a:ext cx="741029" cy="4500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687B2-B33B-4DE6-A76F-4D1EE741EBB0}"/>
              </a:ext>
            </a:extLst>
          </p:cNvPr>
          <p:cNvSpPr/>
          <p:nvPr/>
        </p:nvSpPr>
        <p:spPr>
          <a:xfrm>
            <a:off x="3860620" y="2606784"/>
            <a:ext cx="448492" cy="45006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8A6D29-2C93-46AA-9A0B-59E5C9B2A76F}"/>
              </a:ext>
            </a:extLst>
          </p:cNvPr>
          <p:cNvSpPr/>
          <p:nvPr/>
        </p:nvSpPr>
        <p:spPr>
          <a:xfrm>
            <a:off x="4590506" y="2605882"/>
            <a:ext cx="448492" cy="4500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7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5DB56CC-D324-4013-9A37-1EB7543CF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30" r="-47014"/>
          <a:stretch/>
        </p:blipFill>
        <p:spPr>
          <a:xfrm>
            <a:off x="236379" y="1975556"/>
            <a:ext cx="6064251" cy="2109642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Taylor diagram	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73AE9A-5F0C-4BD3-8BE8-7730B47A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76" y="1009650"/>
                <a:ext cx="8328025" cy="5116515"/>
              </a:xfrm>
            </p:spPr>
            <p:txBody>
              <a:bodyPr/>
              <a:lstStyle/>
              <a:p>
                <a:endParaRPr lang="en-A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SDE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sub>
                        <m:sup>
                          <m:r>
                            <a:rPr lang="en-AU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73AE9A-5F0C-4BD3-8BE8-7730B47A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6" y="1009650"/>
                <a:ext cx="8328025" cy="5116515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2EF9680-A353-4C21-A765-FA5E5F244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004" y="1965402"/>
            <a:ext cx="5390806" cy="30584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3B641ED-1116-469B-9DA5-78C6618F2808}"/>
              </a:ext>
            </a:extLst>
          </p:cNvPr>
          <p:cNvSpPr/>
          <p:nvPr/>
        </p:nvSpPr>
        <p:spPr>
          <a:xfrm>
            <a:off x="2806080" y="1228834"/>
            <a:ext cx="741029" cy="4500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D687B2-B33B-4DE6-A76F-4D1EE741EBB0}"/>
              </a:ext>
            </a:extLst>
          </p:cNvPr>
          <p:cNvSpPr/>
          <p:nvPr/>
        </p:nvSpPr>
        <p:spPr>
          <a:xfrm>
            <a:off x="3860620" y="1228834"/>
            <a:ext cx="448492" cy="45006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8A6D29-2C93-46AA-9A0B-59E5C9B2A76F}"/>
              </a:ext>
            </a:extLst>
          </p:cNvPr>
          <p:cNvSpPr/>
          <p:nvPr/>
        </p:nvSpPr>
        <p:spPr>
          <a:xfrm>
            <a:off x="4590506" y="1227932"/>
            <a:ext cx="448492" cy="45006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FE5277-5CD1-4F6A-98D0-CE9486520D03}"/>
              </a:ext>
            </a:extLst>
          </p:cNvPr>
          <p:cNvCxnSpPr>
            <a:cxnSpLocks/>
          </p:cNvCxnSpPr>
          <p:nvPr/>
        </p:nvCxnSpPr>
        <p:spPr>
          <a:xfrm flipV="1">
            <a:off x="6339407" y="3769519"/>
            <a:ext cx="1146347" cy="9739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5179A9-8297-4B6E-9433-E1540253F7CC}"/>
              </a:ext>
            </a:extLst>
          </p:cNvPr>
          <p:cNvCxnSpPr>
            <a:cxnSpLocks/>
          </p:cNvCxnSpPr>
          <p:nvPr/>
        </p:nvCxnSpPr>
        <p:spPr>
          <a:xfrm>
            <a:off x="6339407" y="4743415"/>
            <a:ext cx="1204393" cy="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28BB0B-ACCB-4192-B1F4-D1E13DD1A276}"/>
              </a:ext>
            </a:extLst>
          </p:cNvPr>
          <p:cNvCxnSpPr>
            <a:cxnSpLocks/>
          </p:cNvCxnSpPr>
          <p:nvPr/>
        </p:nvCxnSpPr>
        <p:spPr>
          <a:xfrm flipH="1" flipV="1">
            <a:off x="7539557" y="3786188"/>
            <a:ext cx="4243" cy="95488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E930EF-FA41-4E86-857D-8ED303BE2B23}"/>
                  </a:ext>
                </a:extLst>
              </p:cNvPr>
              <p:cNvSpPr txBox="1"/>
              <p:nvPr/>
            </p:nvSpPr>
            <p:spPr>
              <a:xfrm>
                <a:off x="7485754" y="4063484"/>
                <a:ext cx="5051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SDE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E930EF-FA41-4E86-857D-8ED303BE2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754" y="4063484"/>
                <a:ext cx="505150" cy="369332"/>
              </a:xfrm>
              <a:prstGeom prst="rect">
                <a:avLst/>
              </a:prstGeom>
              <a:blipFill>
                <a:blip r:embed="rId6"/>
                <a:stretch>
                  <a:fillRect r="-132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Warning symbol, Warning sign Template | PosterMyWall">
            <a:extLst>
              <a:ext uri="{FF2B5EF4-FFF2-40B4-BE49-F238E27FC236}">
                <a16:creationId xmlns:a16="http://schemas.microsoft.com/office/drawing/2014/main" id="{201616E3-171E-400C-914A-ACE809896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19984" r="14973" b="19062"/>
          <a:stretch/>
        </p:blipFill>
        <p:spPr bwMode="auto">
          <a:xfrm>
            <a:off x="3762672" y="5231792"/>
            <a:ext cx="1650076" cy="14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CA5E61-B377-4FA4-8242-0404FFCB8E72}"/>
              </a:ext>
            </a:extLst>
          </p:cNvPr>
          <p:cNvSpPr txBox="1"/>
          <p:nvPr/>
        </p:nvSpPr>
        <p:spPr>
          <a:xfrm>
            <a:off x="1386639" y="5728174"/>
            <a:ext cx="240270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No information on bias</a:t>
            </a:r>
            <a:endParaRPr lang="en-A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512455F-7F4C-4F0A-BB9F-88590E63916F}"/>
              </a:ext>
            </a:extLst>
          </p:cNvPr>
          <p:cNvSpPr/>
          <p:nvPr/>
        </p:nvSpPr>
        <p:spPr>
          <a:xfrm>
            <a:off x="6641306" y="4495800"/>
            <a:ext cx="117138" cy="245269"/>
          </a:xfrm>
          <a:custGeom>
            <a:avLst/>
            <a:gdLst>
              <a:gd name="connsiteX0" fmla="*/ 114300 w 117138"/>
              <a:gd name="connsiteY0" fmla="*/ 245269 h 245269"/>
              <a:gd name="connsiteX1" fmla="*/ 102394 w 117138"/>
              <a:gd name="connsiteY1" fmla="*/ 107156 h 245269"/>
              <a:gd name="connsiteX2" fmla="*/ 0 w 117138"/>
              <a:gd name="connsiteY2" fmla="*/ 0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38" h="245269">
                <a:moveTo>
                  <a:pt x="114300" y="245269"/>
                </a:moveTo>
                <a:cubicBezTo>
                  <a:pt x="117872" y="196651"/>
                  <a:pt x="121444" y="148034"/>
                  <a:pt x="102394" y="107156"/>
                </a:cubicBezTo>
                <a:cubicBezTo>
                  <a:pt x="83344" y="66278"/>
                  <a:pt x="41672" y="33139"/>
                  <a:pt x="0" y="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2A6D35-67E2-40DB-B55F-074876B6B61E}"/>
              </a:ext>
            </a:extLst>
          </p:cNvPr>
          <p:cNvSpPr/>
          <p:nvPr/>
        </p:nvSpPr>
        <p:spPr>
          <a:xfrm>
            <a:off x="2570177" y="2800465"/>
            <a:ext cx="235903" cy="46743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29A70C-BFC5-4A53-B03A-FB55052B9303}"/>
              </a:ext>
            </a:extLst>
          </p:cNvPr>
          <p:cNvSpPr/>
          <p:nvPr/>
        </p:nvSpPr>
        <p:spPr>
          <a:xfrm>
            <a:off x="1595067" y="2805347"/>
            <a:ext cx="235903" cy="22503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B05024-832D-439D-8EAF-39F8608F1774}"/>
              </a:ext>
            </a:extLst>
          </p:cNvPr>
          <p:cNvSpPr/>
          <p:nvPr/>
        </p:nvSpPr>
        <p:spPr>
          <a:xfrm>
            <a:off x="1655479" y="3552940"/>
            <a:ext cx="235903" cy="2250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90E479-E967-4045-8C71-CD41046CFEE8}"/>
              </a:ext>
            </a:extLst>
          </p:cNvPr>
          <p:cNvSpPr/>
          <p:nvPr/>
        </p:nvSpPr>
        <p:spPr>
          <a:xfrm>
            <a:off x="1037854" y="3351488"/>
            <a:ext cx="235903" cy="2250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CD21EA-E60B-400E-9764-4FE08E6A6777}"/>
              </a:ext>
            </a:extLst>
          </p:cNvPr>
          <p:cNvSpPr/>
          <p:nvPr/>
        </p:nvSpPr>
        <p:spPr>
          <a:xfrm>
            <a:off x="754805" y="2228314"/>
            <a:ext cx="1056223" cy="2999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28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/>
      <p:bldP spid="11" grpId="0" animBg="1"/>
      <p:bldP spid="6" grpId="0" animBg="1"/>
      <p:bldP spid="21" grpId="0" animBg="1"/>
      <p:bldP spid="2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Taylor diagram	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009650"/>
            <a:ext cx="8328025" cy="5116515"/>
          </a:xfrm>
        </p:spPr>
        <p:txBody>
          <a:bodyPr/>
          <a:lstStyle/>
          <a:p>
            <a:endParaRPr lang="en-AU" sz="2000" dirty="0"/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D1DC331-9666-4427-AA3D-3C3AF074C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2" y="3429000"/>
            <a:ext cx="3246430" cy="2334971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50E8EC95-89AC-407C-ADFE-D4D18A48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81" y="2315870"/>
            <a:ext cx="5446719" cy="3917514"/>
          </a:xfrm>
          <a:prstGeom prst="rect">
            <a:avLst/>
          </a:prstGeom>
        </p:spPr>
      </p:pic>
      <p:pic>
        <p:nvPicPr>
          <p:cNvPr id="20" name="Picture 4" descr="Warning symbol, Warning sign Template | PosterMyWall">
            <a:extLst>
              <a:ext uri="{FF2B5EF4-FFF2-40B4-BE49-F238E27FC236}">
                <a16:creationId xmlns:a16="http://schemas.microsoft.com/office/drawing/2014/main" id="{D71BC840-58FE-4430-9F49-4B33F07CC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t="19984" r="14973" b="19062"/>
          <a:stretch/>
        </p:blipFill>
        <p:spPr bwMode="auto">
          <a:xfrm>
            <a:off x="1774941" y="1333619"/>
            <a:ext cx="1650076" cy="14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AA0FF8-4CB2-4499-8E85-EDD960D7033A}"/>
              </a:ext>
            </a:extLst>
          </p:cNvPr>
          <p:cNvSpPr txBox="1"/>
          <p:nvPr/>
        </p:nvSpPr>
        <p:spPr>
          <a:xfrm>
            <a:off x="3425017" y="1521382"/>
            <a:ext cx="240270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No information on bias</a:t>
            </a:r>
            <a:endParaRPr lang="en-A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3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Solar diagram	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73AE9A-5F0C-4BD3-8BE8-7730B47A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776" y="1358902"/>
                <a:ext cx="8328025" cy="476726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Standard deviation of the error (</a:t>
                </a:r>
                <a:r>
                  <a:rPr lang="en-US" sz="2000" b="0" dirty="0"/>
                  <a:t>SDE</a:t>
                </a:r>
                <a:r>
                  <a:rPr lang="en-US" sz="2000" dirty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Mean error (</a:t>
                </a:r>
                <a:r>
                  <a:rPr lang="en-US" sz="2000" b="0" dirty="0"/>
                  <a:t>ME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RMS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SD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973AE9A-5F0C-4BD3-8BE8-7730B47A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776" y="1358902"/>
                <a:ext cx="8328025" cy="4767263"/>
              </a:xfrm>
              <a:blipFill>
                <a:blip r:embed="rId3"/>
                <a:stretch>
                  <a:fillRect l="-659" t="-14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03F87C6-7542-4EC6-9073-BC34DDBF6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184" y="156754"/>
            <a:ext cx="3683726" cy="1816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72C40-4C9C-4836-BBA1-906D51ACD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885" y="3019149"/>
            <a:ext cx="4423818" cy="24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43AEB-0341-44F6-96B7-6C250B7E8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3026288"/>
            <a:ext cx="6087292" cy="3309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EAF44-F909-4580-862E-7EB331AA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501651"/>
            <a:ext cx="8426450" cy="64718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Solar diagram	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AE9A-5F0C-4BD3-8BE8-7730B47A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358902"/>
            <a:ext cx="8328025" cy="47672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Standard deviation of the error (</a:t>
            </a:r>
            <a:r>
              <a:rPr lang="en-US" sz="2000" b="0" dirty="0">
                <a:latin typeface="+mn-lt"/>
              </a:rPr>
              <a:t>SDE</a:t>
            </a:r>
            <a:r>
              <a:rPr lang="en-US" sz="2000" dirty="0"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Mean error (</a:t>
            </a:r>
            <a:r>
              <a:rPr lang="en-US" sz="2000" b="0" dirty="0">
                <a:latin typeface="+mn-lt"/>
              </a:rPr>
              <a:t>ME</a:t>
            </a:r>
            <a:r>
              <a:rPr lang="en-US" sz="2000" dirty="0"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n-lt"/>
              </a:rPr>
              <a:t>RMSE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Pearson’s </a:t>
            </a:r>
            <a:r>
              <a:rPr lang="en-US" b="0" i="1" dirty="0">
                <a:latin typeface="+mn-lt"/>
              </a:rPr>
              <a:t>r</a:t>
            </a:r>
            <a:r>
              <a:rPr lang="en-US" dirty="0">
                <a:latin typeface="+mn-lt"/>
              </a:rPr>
              <a:t> correlation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Modelling efficiency (</a:t>
            </a:r>
            <a:r>
              <a:rPr lang="en-US" b="0" dirty="0">
                <a:latin typeface="+mn-lt"/>
              </a:rPr>
              <a:t>MEC</a:t>
            </a:r>
            <a:r>
              <a:rPr lang="en-US" dirty="0"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n-lt"/>
              </a:rPr>
              <a:t>Colour</a:t>
            </a:r>
            <a:r>
              <a:rPr lang="en-US" dirty="0">
                <a:latin typeface="+mn-lt"/>
              </a:rPr>
              <a:t> scale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080566-4655-42D5-9795-7D3BC032548C}"/>
              </a:ext>
            </a:extLst>
          </p:cNvPr>
          <p:cNvCxnSpPr>
            <a:cxnSpLocks/>
          </p:cNvCxnSpPr>
          <p:nvPr/>
        </p:nvCxnSpPr>
        <p:spPr>
          <a:xfrm flipH="1" flipV="1">
            <a:off x="4765108" y="4095750"/>
            <a:ext cx="180748" cy="19645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D9CF46-ED77-4C6C-8BB6-F6B36CC512C4}"/>
              </a:ext>
            </a:extLst>
          </p:cNvPr>
          <p:cNvSpPr txBox="1"/>
          <p:nvPr/>
        </p:nvSpPr>
        <p:spPr>
          <a:xfrm>
            <a:off x="3978298" y="4752255"/>
            <a:ext cx="94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RMSE</a:t>
            </a:r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A86873-583B-4A3E-BBEF-1AB9CF90F3A7}"/>
              </a:ext>
            </a:extLst>
          </p:cNvPr>
          <p:cNvSpPr/>
          <p:nvPr/>
        </p:nvSpPr>
        <p:spPr>
          <a:xfrm>
            <a:off x="862980" y="1334243"/>
            <a:ext cx="3983340" cy="3538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9C3F2C-358A-4AD1-89BA-AC3A50BD1BF1}"/>
              </a:ext>
            </a:extLst>
          </p:cNvPr>
          <p:cNvSpPr/>
          <p:nvPr/>
        </p:nvSpPr>
        <p:spPr>
          <a:xfrm>
            <a:off x="862980" y="1734701"/>
            <a:ext cx="1796400" cy="2998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91D9EB-CB68-4B20-A1A1-94D3FEA06051}"/>
              </a:ext>
            </a:extLst>
          </p:cNvPr>
          <p:cNvSpPr/>
          <p:nvPr/>
        </p:nvSpPr>
        <p:spPr>
          <a:xfrm>
            <a:off x="1913580" y="5933221"/>
            <a:ext cx="235260" cy="2998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E26E04-8ADD-4CF5-858B-299B06834191}"/>
              </a:ext>
            </a:extLst>
          </p:cNvPr>
          <p:cNvSpPr/>
          <p:nvPr/>
        </p:nvSpPr>
        <p:spPr>
          <a:xfrm>
            <a:off x="4730380" y="3190385"/>
            <a:ext cx="394304" cy="19832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641976-6FF4-4B4B-A360-BDA55B64FAAC}"/>
              </a:ext>
            </a:extLst>
          </p:cNvPr>
          <p:cNvSpPr/>
          <p:nvPr/>
        </p:nvSpPr>
        <p:spPr>
          <a:xfrm>
            <a:off x="862979" y="2437751"/>
            <a:ext cx="2925249" cy="2998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58F854-ECA3-4161-A714-085BC5421B1B}"/>
              </a:ext>
            </a:extLst>
          </p:cNvPr>
          <p:cNvSpPr/>
          <p:nvPr/>
        </p:nvSpPr>
        <p:spPr>
          <a:xfrm>
            <a:off x="7412599" y="4452416"/>
            <a:ext cx="702062" cy="81354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C4ACDA-8135-42DA-9055-46789EECD6F2}"/>
              </a:ext>
            </a:extLst>
          </p:cNvPr>
          <p:cNvSpPr/>
          <p:nvPr/>
        </p:nvSpPr>
        <p:spPr>
          <a:xfrm>
            <a:off x="862978" y="2812795"/>
            <a:ext cx="3488586" cy="35389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CE5F9B-683F-4F3E-AAAC-6701785925B9}"/>
              </a:ext>
            </a:extLst>
          </p:cNvPr>
          <p:cNvCxnSpPr>
            <a:cxnSpLocks/>
          </p:cNvCxnSpPr>
          <p:nvPr/>
        </p:nvCxnSpPr>
        <p:spPr>
          <a:xfrm flipH="1">
            <a:off x="6131379" y="3429000"/>
            <a:ext cx="179162" cy="53067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4AAF8DA-90BD-4EB0-AB32-861527BC9AE6}"/>
              </a:ext>
            </a:extLst>
          </p:cNvPr>
          <p:cNvSpPr txBox="1"/>
          <p:nvPr/>
        </p:nvSpPr>
        <p:spPr>
          <a:xfrm>
            <a:off x="6056268" y="30183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MEC = 0</a:t>
            </a:r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55C9B8-F863-4B56-9585-2E3BC69BB4E4}"/>
              </a:ext>
            </a:extLst>
          </p:cNvPr>
          <p:cNvSpPr/>
          <p:nvPr/>
        </p:nvSpPr>
        <p:spPr>
          <a:xfrm>
            <a:off x="6056268" y="3026759"/>
            <a:ext cx="1066247" cy="35389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5E45A8-A9D4-4C98-890D-54E2E6A19E36}"/>
              </a:ext>
            </a:extLst>
          </p:cNvPr>
          <p:cNvSpPr/>
          <p:nvPr/>
        </p:nvSpPr>
        <p:spPr>
          <a:xfrm>
            <a:off x="862980" y="2077763"/>
            <a:ext cx="810699" cy="26954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908741-034B-46F7-957C-E3EA8AD3A982}"/>
              </a:ext>
            </a:extLst>
          </p:cNvPr>
          <p:cNvSpPr/>
          <p:nvPr/>
        </p:nvSpPr>
        <p:spPr>
          <a:xfrm>
            <a:off x="4041322" y="4767901"/>
            <a:ext cx="711239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60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Master 2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</TotalTime>
  <Words>1681</Words>
  <Application>Microsoft Office PowerPoint</Application>
  <PresentationFormat>On-screen Show (4:3)</PresentationFormat>
  <Paragraphs>637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Lucida Grande</vt:lpstr>
      <vt:lpstr>Tw Cen MT</vt:lpstr>
      <vt:lpstr>Master 2</vt:lpstr>
      <vt:lpstr>Custom Design</vt:lpstr>
      <vt:lpstr>An integrated approach for the evaluation of quantitative soil maps through Taylor and solar diagrams</vt:lpstr>
      <vt:lpstr>Statistical validation of soil maps</vt:lpstr>
      <vt:lpstr>Google Scholar: “comparing digital soil maps”</vt:lpstr>
      <vt:lpstr>Parameter tuning of two machine learning models</vt:lpstr>
      <vt:lpstr>Taylor diagram </vt:lpstr>
      <vt:lpstr>Taylor diagram </vt:lpstr>
      <vt:lpstr>Taylor diagram </vt:lpstr>
      <vt:lpstr>Solar diagram </vt:lpstr>
      <vt:lpstr>Solar diagram </vt:lpstr>
      <vt:lpstr>Example: simulation study </vt:lpstr>
      <vt:lpstr>Example: simulation study </vt:lpstr>
      <vt:lpstr>Example: simulation study </vt:lpstr>
      <vt:lpstr>Example: tracking effect of model parameters</vt:lpstr>
      <vt:lpstr>Example: tracking effect of model parameters</vt:lpstr>
      <vt:lpstr>Example: tracking effect of model parameters</vt:lpstr>
      <vt:lpstr>Summary</vt:lpstr>
      <vt:lpstr>An integrated approach for the evaluation of quantitative soil maps through Taylor and solar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Evelyn Lloveda</dc:creator>
  <cp:lastModifiedBy>Alexandre Wadoux</cp:lastModifiedBy>
  <cp:revision>560</cp:revision>
  <dcterms:modified xsi:type="dcterms:W3CDTF">2021-06-16T07:16:47Z</dcterms:modified>
</cp:coreProperties>
</file>