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75" r:id="rId4"/>
    <p:sldId id="264" r:id="rId5"/>
    <p:sldId id="265" r:id="rId6"/>
    <p:sldId id="267" r:id="rId7"/>
    <p:sldId id="274" r:id="rId8"/>
    <p:sldId id="268" r:id="rId9"/>
    <p:sldId id="272" r:id="rId10"/>
    <p:sldId id="273" r:id="rId11"/>
    <p:sldId id="25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C65F0A"/>
    <a:srgbClr val="003F51"/>
    <a:srgbClr val="ED684B"/>
    <a:srgbClr val="FF5E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141" autoAdjust="0"/>
    <p:restoredTop sz="96416" autoAdjust="0"/>
  </p:normalViewPr>
  <p:slideViewPr>
    <p:cSldViewPr snapToGrid="0" snapToObjects="1" showGuides="1">
      <p:cViewPr varScale="1">
        <p:scale>
          <a:sx n="103" d="100"/>
          <a:sy n="103" d="100"/>
        </p:scale>
        <p:origin x="930" y="108"/>
      </p:cViewPr>
      <p:guideLst>
        <p:guide orient="horz" pos="3884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96" d="100"/>
          <a:sy n="96" d="100"/>
        </p:scale>
        <p:origin x="3688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arle, Ross (A&amp;F, St. Lucia)" userId="f55b7489-df5f-4b5b-84b7-1ac4f0ff68b6" providerId="ADAL" clId="{D27E1A9D-AC77-4E50-BFAD-BCC30B6119F0}"/>
    <pc:docChg chg="delSld modSld sldOrd">
      <pc:chgData name="Searle, Ross (A&amp;F, St. Lucia)" userId="f55b7489-df5f-4b5b-84b7-1ac4f0ff68b6" providerId="ADAL" clId="{D27E1A9D-AC77-4E50-BFAD-BCC30B6119F0}" dt="2022-08-29T06:39:37.115" v="2" actId="47"/>
      <pc:docMkLst>
        <pc:docMk/>
      </pc:docMkLst>
      <pc:sldChg chg="del ord">
        <pc:chgData name="Searle, Ross (A&amp;F, St. Lucia)" userId="f55b7489-df5f-4b5b-84b7-1ac4f0ff68b6" providerId="ADAL" clId="{D27E1A9D-AC77-4E50-BFAD-BCC30B6119F0}" dt="2022-08-29T06:39:37.115" v="2" actId="47"/>
        <pc:sldMkLst>
          <pc:docMk/>
          <pc:sldMk cId="1502293304" sldId="262"/>
        </pc:sldMkLst>
      </pc:sldChg>
      <pc:sldChg chg="del ord">
        <pc:chgData name="Searle, Ross (A&amp;F, St. Lucia)" userId="f55b7489-df5f-4b5b-84b7-1ac4f0ff68b6" providerId="ADAL" clId="{D27E1A9D-AC77-4E50-BFAD-BCC30B6119F0}" dt="2022-08-29T06:39:37.115" v="2" actId="47"/>
        <pc:sldMkLst>
          <pc:docMk/>
          <pc:sldMk cId="33838905" sldId="269"/>
        </pc:sldMkLst>
      </pc:sldChg>
      <pc:sldChg chg="del ord">
        <pc:chgData name="Searle, Ross (A&amp;F, St. Lucia)" userId="f55b7489-df5f-4b5b-84b7-1ac4f0ff68b6" providerId="ADAL" clId="{D27E1A9D-AC77-4E50-BFAD-BCC30B6119F0}" dt="2022-08-29T06:39:37.115" v="2" actId="47"/>
        <pc:sldMkLst>
          <pc:docMk/>
          <pc:sldMk cId="3837184135" sldId="270"/>
        </pc:sldMkLst>
      </pc:sldChg>
      <pc:sldChg chg="del ord">
        <pc:chgData name="Searle, Ross (A&amp;F, St. Lucia)" userId="f55b7489-df5f-4b5b-84b7-1ac4f0ff68b6" providerId="ADAL" clId="{D27E1A9D-AC77-4E50-BFAD-BCC30B6119F0}" dt="2022-08-29T06:39:37.115" v="2" actId="47"/>
        <pc:sldMkLst>
          <pc:docMk/>
          <pc:sldMk cId="2447295218" sldId="27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46C649-0636-9843-9349-7E748F18BE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B08895-6D2B-5241-924F-7641E362136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9D492-7696-F34D-A6C4-7DF077111675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216ED-99B4-5B4B-A320-CF2D661268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FDF600-BFEF-C842-85FC-87D157E40D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90D82-F710-794D-8EC6-25E62185B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22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F1825-FC0A-4F36-9B0D-834FC4F39B11}" type="datetimeFigureOut">
              <a:rPr lang="en-AU" smtClean="0"/>
              <a:t>29/08/2022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A791E-AE56-43AE-BFD1-B7427CB3574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8743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E470B50-9D1A-1244-B0BE-05F322F8E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58309"/>
            <a:ext cx="10615612" cy="33321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03B6D2-8CA7-834F-BD26-6B8D860EE4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1128929"/>
            <a:ext cx="7685690" cy="207147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200" b="1" i="0">
                <a:solidFill>
                  <a:schemeClr val="bg1"/>
                </a:solidFill>
                <a:latin typeface="Uni Neue Heavy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F38FC2-BF9A-A140-9639-5CE22A7B44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3522983"/>
            <a:ext cx="7160172" cy="66745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  <a:latin typeface="Uni Neue Book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C3B4597-8DA3-F64B-A3A1-FCE38CCD1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6517" y="4304732"/>
            <a:ext cx="2013761" cy="20103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C75CBB-0E3C-5E48-B7F7-C98C768780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858309"/>
            <a:ext cx="10615612" cy="33321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C23C19-4BF2-5840-B881-CE6CF6274F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66517" y="4304732"/>
            <a:ext cx="2013761" cy="201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950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BBD6E-8A55-DD4F-8487-4380343C2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2328863"/>
            <a:ext cx="10515600" cy="3609482"/>
          </a:xfrm>
        </p:spPr>
        <p:txBody>
          <a:bodyPr/>
          <a:lstStyle>
            <a:lvl1pPr>
              <a:defRPr>
                <a:solidFill>
                  <a:srgbClr val="003F51"/>
                </a:solidFill>
              </a:defRPr>
            </a:lvl1pPr>
            <a:lvl2pPr>
              <a:defRPr>
                <a:solidFill>
                  <a:srgbClr val="003F51"/>
                </a:solidFill>
              </a:defRPr>
            </a:lvl2pPr>
            <a:lvl3pPr>
              <a:defRPr>
                <a:solidFill>
                  <a:srgbClr val="003F51"/>
                </a:solidFill>
              </a:defRPr>
            </a:lvl3pPr>
            <a:lvl4pPr>
              <a:defRPr>
                <a:solidFill>
                  <a:srgbClr val="003F51"/>
                </a:solidFill>
              </a:defRPr>
            </a:lvl4pPr>
            <a:lvl5pPr>
              <a:defRPr>
                <a:solidFill>
                  <a:srgbClr val="003F5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5215B7-6CE6-0947-92D3-78770FB4A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9992" y="6159006"/>
            <a:ext cx="1283138" cy="513255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A493E4C0-2314-0342-AEC5-430388F38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214438"/>
            <a:ext cx="10515600" cy="77470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200" b="1" i="0">
                <a:solidFill>
                  <a:srgbClr val="ED684B"/>
                </a:solidFill>
                <a:latin typeface="Uni Neue Heavy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AD8898-7334-AF48-995D-EE5620AF80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9992" y="6159006"/>
            <a:ext cx="1283138" cy="51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494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A4200EA-52F3-C84C-A959-EEBB0BBA1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5F3641-9490-E049-9223-67B170912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918952"/>
            <a:ext cx="10515600" cy="72053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C8A9D83-1667-764B-88EE-3856DB5325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5914" y="3222041"/>
            <a:ext cx="7160172" cy="667450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chemeClr val="bg1"/>
                </a:solidFill>
                <a:latin typeface="Uni Neue Book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694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D172A-E5AD-D145-A29E-62DCDEA154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B87188-27CE-504C-97A0-492B94744C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8886825" cy="2758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1C0CCE-C5E1-DE4F-9E9B-5986175091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587306"/>
            <a:ext cx="6543675" cy="281204"/>
          </a:xfrm>
          <a:prstGeom prst="rect">
            <a:avLst/>
          </a:prstGeom>
        </p:spPr>
      </p:pic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AFF40A6A-C845-2044-8748-03C3DF49E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BCB0C3-74AB-B348-9EF9-A8BFC1FD01A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"/>
            <a:ext cx="8886825" cy="275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FA10A0-39C4-0B4A-8DD4-B7536CCF14E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587306"/>
            <a:ext cx="6543675" cy="28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5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i="0" kern="1200">
          <a:solidFill>
            <a:srgbClr val="ED684B"/>
          </a:solidFill>
          <a:latin typeface="Uni Neue Heavy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rgbClr val="003F5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rgbClr val="003F5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rgbClr val="003F5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3F5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3F5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file:///C:\Temp\Vic%20Demo%20SoilDataFederatorR_Examples.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soil.io/TERNLandscapes/SoilDataFederatoR/__swagger__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hiny.esoil.io/SoilDataFederator/Pages/App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6BEB992E-A83B-4257-A3B7-B3FB7AD2D7CA}"/>
              </a:ext>
            </a:extLst>
          </p:cNvPr>
          <p:cNvSpPr txBox="1">
            <a:spLocks/>
          </p:cNvSpPr>
          <p:nvPr/>
        </p:nvSpPr>
        <p:spPr>
          <a:xfrm>
            <a:off x="6746627" y="4750893"/>
            <a:ext cx="4645250" cy="11478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rgbClr val="003F5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rgbClr val="003F5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rgbClr val="003F5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003F5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rgbClr val="003F5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000">
                <a:solidFill>
                  <a:schemeClr val="bg1"/>
                </a:solidFill>
              </a:rPr>
              <a:t>Introduction</a:t>
            </a:r>
          </a:p>
        </p:txBody>
      </p:sp>
      <p:pic>
        <p:nvPicPr>
          <p:cNvPr id="5" name="Picture 4" descr="A picture containing food&#10;&#10;Description automatically generated">
            <a:extLst>
              <a:ext uri="{FF2B5EF4-FFF2-40B4-BE49-F238E27FC236}">
                <a16:creationId xmlns:a16="http://schemas.microsoft.com/office/drawing/2014/main" id="{7D3B376A-E8B2-49E8-9D9C-19F59883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2" y="247726"/>
            <a:ext cx="9319725" cy="288911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F998924-301F-4DF7-9C56-FCF03030CEEF}"/>
              </a:ext>
            </a:extLst>
          </p:cNvPr>
          <p:cNvSpPr/>
          <p:nvPr/>
        </p:nvSpPr>
        <p:spPr>
          <a:xfrm>
            <a:off x="331349" y="3005509"/>
            <a:ext cx="10780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8800" b="1" dirty="0">
                <a:solidFill>
                  <a:srgbClr val="C65F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SoilDataFederator</a:t>
            </a:r>
          </a:p>
        </p:txBody>
      </p:sp>
    </p:spTree>
    <p:extLst>
      <p:ext uri="{BB962C8B-B14F-4D97-AF65-F5344CB8AC3E}">
        <p14:creationId xmlns:p14="http://schemas.microsoft.com/office/powerpoint/2010/main" val="768866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59FF72-79BC-483E-B424-268823E35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803" y="439736"/>
            <a:ext cx="10515600" cy="774702"/>
          </a:xfrm>
        </p:spPr>
        <p:txBody>
          <a:bodyPr/>
          <a:lstStyle/>
          <a:p>
            <a:r>
              <a:rPr lang="en-AU" dirty="0"/>
              <a:t>Acknowledgements </a:t>
            </a:r>
            <a:r>
              <a:rPr lang="en-AU" sz="2800" dirty="0"/>
              <a:t>– and a massive thank you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63D8FB-E12D-48D1-9476-5F6EDE21A176}"/>
              </a:ext>
            </a:extLst>
          </p:cNvPr>
          <p:cNvSpPr txBox="1"/>
          <p:nvPr/>
        </p:nvSpPr>
        <p:spPr>
          <a:xfrm>
            <a:off x="1833660" y="1585007"/>
            <a:ext cx="3867538" cy="483325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AU" sz="3200" dirty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Collaborators</a:t>
            </a:r>
          </a:p>
          <a:p>
            <a:endParaRPr lang="en-AU" sz="3200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TERN Surveillance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QLD Government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Tasmanian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Victorian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WA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SA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NSW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University of Sydney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CSIRO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endParaRPr lang="en-AU" sz="3200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2134AB-8219-411F-9D75-F08C97901E49}"/>
              </a:ext>
            </a:extLst>
          </p:cNvPr>
          <p:cNvSpPr txBox="1"/>
          <p:nvPr/>
        </p:nvSpPr>
        <p:spPr>
          <a:xfrm>
            <a:off x="7373321" y="2124195"/>
            <a:ext cx="5425752" cy="206758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AU" sz="3200" dirty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Doers</a:t>
            </a:r>
          </a:p>
          <a:p>
            <a:endParaRPr lang="en-AU" sz="3200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Ramneek Singh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Linda Gregory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Peter Wilson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Brendan Malone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Matt Stenson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b="1" dirty="0">
                <a:solidFill>
                  <a:srgbClr val="002060"/>
                </a:solidFill>
                <a:cs typeface="Aharoni" panose="02010803020104030203" pitchFamily="2" charset="-79"/>
              </a:rPr>
              <a:t>Ash Sommer</a:t>
            </a:r>
          </a:p>
          <a:p>
            <a:endParaRPr lang="en-AU" sz="3200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080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566A2-B7B9-AB45-A5AA-72897D8B2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9000"/>
            <a:ext cx="10515600" cy="31094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AU" sz="1600" dirty="0"/>
              <a:t>We at TERN acknowledge the traditional owners and their custodianship of the lands on </a:t>
            </a:r>
            <a:br>
              <a:rPr lang="en-AU" sz="1600" dirty="0"/>
            </a:br>
            <a:r>
              <a:rPr lang="en-AU" sz="1600" dirty="0"/>
              <a:t>which TERN operates. We pay our respects to their ancestors and their descendants, </a:t>
            </a:r>
            <a:br>
              <a:rPr lang="en-AU" sz="1600" dirty="0"/>
            </a:br>
            <a:r>
              <a:rPr lang="en-AU" sz="1600" dirty="0"/>
              <a:t>who continue cultural and spiritual connections to country.</a:t>
            </a:r>
          </a:p>
          <a:p>
            <a:pPr marL="0" indent="0" algn="ctr">
              <a:buNone/>
            </a:pPr>
            <a:br>
              <a:rPr lang="en-AU" sz="1600" dirty="0"/>
            </a:br>
            <a:endParaRPr lang="en-AU" sz="1600" dirty="0"/>
          </a:p>
          <a:p>
            <a:pPr marL="0" indent="0" algn="ctr">
              <a:buNone/>
            </a:pPr>
            <a:r>
              <a:rPr lang="en-AU" sz="1600" dirty="0"/>
              <a:t>TERN is enabled by NCRIS.</a:t>
            </a:r>
          </a:p>
          <a:p>
            <a:pPr marL="0" indent="0" algn="ctr">
              <a:buNone/>
            </a:pPr>
            <a:r>
              <a:rPr lang="en-AU" sz="1600" dirty="0"/>
              <a:t>Our work is a result of collaborative partnerships with many universities and institutions. </a:t>
            </a:r>
          </a:p>
          <a:p>
            <a:pPr marL="0" indent="0" algn="ctr">
              <a:buNone/>
            </a:pPr>
            <a:r>
              <a:rPr lang="en-AU" sz="1600" dirty="0"/>
              <a:t>To find out more please go to</a:t>
            </a:r>
            <a:r>
              <a:rPr lang="en-AU" sz="1600" b="1" dirty="0"/>
              <a:t> </a:t>
            </a:r>
            <a:r>
              <a:rPr lang="en-AU" sz="1600" b="1" dirty="0" err="1"/>
              <a:t>tern.org.au</a:t>
            </a:r>
            <a:r>
              <a:rPr lang="en-AU" sz="1600" b="1" dirty="0"/>
              <a:t>.</a:t>
            </a:r>
            <a:endParaRPr lang="en-AU" sz="1600" dirty="0"/>
          </a:p>
          <a:p>
            <a:pPr marL="0" indent="0" algn="ctr">
              <a:buNone/>
            </a:pPr>
            <a:endParaRPr lang="en-US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8B0A08-4E89-FB45-BF36-B6DBC495E224}"/>
              </a:ext>
            </a:extLst>
          </p:cNvPr>
          <p:cNvSpPr/>
          <p:nvPr/>
        </p:nvSpPr>
        <p:spPr>
          <a:xfrm>
            <a:off x="10315575" y="5938345"/>
            <a:ext cx="1876425" cy="919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60D5FE-19F1-FE44-B3A0-CBE0DA552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637" y="1514475"/>
            <a:ext cx="7974725" cy="159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59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temp\clwscienceDay\collation Sites.jpg">
            <a:extLst>
              <a:ext uri="{FF2B5EF4-FFF2-40B4-BE49-F238E27FC236}">
                <a16:creationId xmlns:a16="http://schemas.microsoft.com/office/drawing/2014/main" id="{C6E09072-A1DF-424E-BF1A-2253C33CB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26603" y="3719137"/>
            <a:ext cx="3113113" cy="3127552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1FC1D-9F21-4CF3-A5F4-79115C2F0948}"/>
              </a:ext>
            </a:extLst>
          </p:cNvPr>
          <p:cNvSpPr txBox="1"/>
          <p:nvPr/>
        </p:nvSpPr>
        <p:spPr>
          <a:xfrm>
            <a:off x="9545878" y="520996"/>
            <a:ext cx="231820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2000" b="1" dirty="0"/>
              <a:t>Written in 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2000" b="1" dirty="0"/>
              <a:t>Publicly available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2000" b="1" dirty="0"/>
              <a:t>Always up to date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2000" b="1" dirty="0"/>
              <a:t>New data 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2000" b="1" dirty="0"/>
              <a:t>Access controls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sz="2000" b="1" dirty="0"/>
              <a:t>Modular</a:t>
            </a:r>
          </a:p>
          <a:p>
            <a:endParaRPr lang="en-AU" sz="1200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C88F720-7ED7-4E5B-A330-1CC9F389737F}"/>
              </a:ext>
            </a:extLst>
          </p:cNvPr>
          <p:cNvGrpSpPr/>
          <p:nvPr/>
        </p:nvGrpSpPr>
        <p:grpSpPr>
          <a:xfrm>
            <a:off x="258865" y="854731"/>
            <a:ext cx="9008141" cy="5033696"/>
            <a:chOff x="998177" y="620688"/>
            <a:chExt cx="9008141" cy="503369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AF46895-A8DC-44EF-B8AA-77E40C900CE1}"/>
                </a:ext>
              </a:extLst>
            </p:cNvPr>
            <p:cNvGrpSpPr/>
            <p:nvPr/>
          </p:nvGrpSpPr>
          <p:grpSpPr>
            <a:xfrm>
              <a:off x="998177" y="620688"/>
              <a:ext cx="9008141" cy="5033696"/>
              <a:chOff x="998177" y="620688"/>
              <a:chExt cx="9008141" cy="5033696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8D32F673-EBE1-4D47-AFAA-7659387025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68753" y="3281067"/>
                <a:ext cx="1589934" cy="1311721"/>
              </a:xfrm>
              <a:prstGeom prst="straightConnector1">
                <a:avLst/>
              </a:prstGeom>
              <a:ln w="44450">
                <a:headEnd type="triangle"/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14BDD3AD-501A-4EF4-9313-B2DAB925C3C3}"/>
                  </a:ext>
                </a:extLst>
              </p:cNvPr>
              <p:cNvGrpSpPr/>
              <p:nvPr/>
            </p:nvGrpSpPr>
            <p:grpSpPr>
              <a:xfrm>
                <a:off x="998177" y="620688"/>
                <a:ext cx="9008141" cy="5033696"/>
                <a:chOff x="998177" y="620688"/>
                <a:chExt cx="9008141" cy="5033696"/>
              </a:xfrm>
            </p:grpSpPr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B1BBB89B-7FA4-477B-BEC1-5E816F6EA5B6}"/>
                    </a:ext>
                  </a:extLst>
                </p:cNvPr>
                <p:cNvSpPr txBox="1"/>
                <p:nvPr/>
              </p:nvSpPr>
              <p:spPr>
                <a:xfrm>
                  <a:off x="4247727" y="1673100"/>
                  <a:ext cx="347055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AU" sz="2400" dirty="0">
                      <a:solidFill>
                        <a:schemeClr val="accent6">
                          <a:lumMod val="7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erlin Sans FB Demi" panose="020E0802020502020306" pitchFamily="34" charset="0"/>
                    </a:rPr>
                    <a:t>SoilDataFederator</a:t>
                  </a:r>
                </a:p>
              </p:txBody>
            </p: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20347B12-78CF-4769-82B6-26EAA0B4E06A}"/>
                    </a:ext>
                  </a:extLst>
                </p:cNvPr>
                <p:cNvGrpSpPr/>
                <p:nvPr/>
              </p:nvGrpSpPr>
              <p:grpSpPr>
                <a:xfrm>
                  <a:off x="998177" y="620688"/>
                  <a:ext cx="9008141" cy="5033696"/>
                  <a:chOff x="-525823" y="200389"/>
                  <a:chExt cx="9008141" cy="5033696"/>
                </a:xfrm>
              </p:grpSpPr>
              <p:sp>
                <p:nvSpPr>
                  <p:cNvPr id="15" name="Flowchart: Magnetic Disk 14">
                    <a:extLst>
                      <a:ext uri="{FF2B5EF4-FFF2-40B4-BE49-F238E27FC236}">
                        <a16:creationId xmlns:a16="http://schemas.microsoft.com/office/drawing/2014/main" id="{87A85ADE-4034-4E83-AC2A-8EF6D5D246BE}"/>
                      </a:ext>
                    </a:extLst>
                  </p:cNvPr>
                  <p:cNvSpPr/>
                  <p:nvPr/>
                </p:nvSpPr>
                <p:spPr>
                  <a:xfrm>
                    <a:off x="2048438" y="200389"/>
                    <a:ext cx="685800" cy="691979"/>
                  </a:xfrm>
                  <a:prstGeom prst="flowChartMagneticDisk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QLD</a:t>
                    </a:r>
                  </a:p>
                </p:txBody>
              </p:sp>
              <p:sp>
                <p:nvSpPr>
                  <p:cNvPr id="16" name="Flowchart: Magnetic Disk 15">
                    <a:extLst>
                      <a:ext uri="{FF2B5EF4-FFF2-40B4-BE49-F238E27FC236}">
                        <a16:creationId xmlns:a16="http://schemas.microsoft.com/office/drawing/2014/main" id="{EA434AAE-7103-48D3-B3D3-63A9AD85A4F4}"/>
                      </a:ext>
                    </a:extLst>
                  </p:cNvPr>
                  <p:cNvSpPr/>
                  <p:nvPr/>
                </p:nvSpPr>
                <p:spPr>
                  <a:xfrm>
                    <a:off x="1016648" y="537878"/>
                    <a:ext cx="685800" cy="749134"/>
                  </a:xfrm>
                  <a:prstGeom prst="flowChartMagneticDisk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CSIRO</a:t>
                    </a:r>
                    <a:endParaRPr lang="en-AU" sz="900" dirty="0"/>
                  </a:p>
                </p:txBody>
              </p:sp>
              <p:sp>
                <p:nvSpPr>
                  <p:cNvPr id="17" name="Flowchart: Magnetic Disk 16">
                    <a:extLst>
                      <a:ext uri="{FF2B5EF4-FFF2-40B4-BE49-F238E27FC236}">
                        <a16:creationId xmlns:a16="http://schemas.microsoft.com/office/drawing/2014/main" id="{3FADC24C-FB18-48B8-8E87-2A3E656E8C99}"/>
                      </a:ext>
                    </a:extLst>
                  </p:cNvPr>
                  <p:cNvSpPr/>
                  <p:nvPr/>
                </p:nvSpPr>
                <p:spPr>
                  <a:xfrm>
                    <a:off x="392633" y="1375825"/>
                    <a:ext cx="685800" cy="691979"/>
                  </a:xfrm>
                  <a:prstGeom prst="flowChartMagneticDisk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WA</a:t>
                    </a:r>
                  </a:p>
                </p:txBody>
              </p:sp>
              <p:sp>
                <p:nvSpPr>
                  <p:cNvPr id="18" name="Flowchart: Magnetic Disk 17">
                    <a:extLst>
                      <a:ext uri="{FF2B5EF4-FFF2-40B4-BE49-F238E27FC236}">
                        <a16:creationId xmlns:a16="http://schemas.microsoft.com/office/drawing/2014/main" id="{0FEC6D78-DE07-4946-8F49-6BDED21BF028}"/>
                      </a:ext>
                    </a:extLst>
                  </p:cNvPr>
                  <p:cNvSpPr/>
                  <p:nvPr/>
                </p:nvSpPr>
                <p:spPr>
                  <a:xfrm>
                    <a:off x="2060" y="2132884"/>
                    <a:ext cx="685800" cy="638648"/>
                  </a:xfrm>
                  <a:prstGeom prst="flowChartMagneticDisk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NT</a:t>
                    </a:r>
                  </a:p>
                </p:txBody>
              </p:sp>
              <p:sp>
                <p:nvSpPr>
                  <p:cNvPr id="19" name="Flowchart: Magnetic Disk 18">
                    <a:extLst>
                      <a:ext uri="{FF2B5EF4-FFF2-40B4-BE49-F238E27FC236}">
                        <a16:creationId xmlns:a16="http://schemas.microsoft.com/office/drawing/2014/main" id="{E5F95B8C-7FF2-40D9-BD64-6310EF970821}"/>
                      </a:ext>
                    </a:extLst>
                  </p:cNvPr>
                  <p:cNvSpPr/>
                  <p:nvPr/>
                </p:nvSpPr>
                <p:spPr>
                  <a:xfrm>
                    <a:off x="2048438" y="4287385"/>
                    <a:ext cx="685800" cy="691979"/>
                  </a:xfrm>
                  <a:prstGeom prst="flowChartMagneticDisk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Vic</a:t>
                    </a:r>
                  </a:p>
                </p:txBody>
              </p:sp>
              <p:sp>
                <p:nvSpPr>
                  <p:cNvPr id="20" name="Flowchart: Magnetic Disk 19">
                    <a:extLst>
                      <a:ext uri="{FF2B5EF4-FFF2-40B4-BE49-F238E27FC236}">
                        <a16:creationId xmlns:a16="http://schemas.microsoft.com/office/drawing/2014/main" id="{56AA088E-B8AA-4C23-B7E3-34B9EB6E8C20}"/>
                      </a:ext>
                    </a:extLst>
                  </p:cNvPr>
                  <p:cNvSpPr/>
                  <p:nvPr/>
                </p:nvSpPr>
                <p:spPr>
                  <a:xfrm>
                    <a:off x="3160279" y="4542106"/>
                    <a:ext cx="759941" cy="691979"/>
                  </a:xfrm>
                  <a:prstGeom prst="flowChartMagneticDisk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SA</a:t>
                    </a:r>
                  </a:p>
                </p:txBody>
              </p:sp>
              <p:sp>
                <p:nvSpPr>
                  <p:cNvPr id="21" name="Cube 20">
                    <a:extLst>
                      <a:ext uri="{FF2B5EF4-FFF2-40B4-BE49-F238E27FC236}">
                        <a16:creationId xmlns:a16="http://schemas.microsoft.com/office/drawing/2014/main" id="{F53C3AF8-20AD-44C8-9255-9BB802C2B753}"/>
                      </a:ext>
                    </a:extLst>
                  </p:cNvPr>
                  <p:cNvSpPr/>
                  <p:nvPr/>
                </p:nvSpPr>
                <p:spPr>
                  <a:xfrm>
                    <a:off x="3234686" y="1750003"/>
                    <a:ext cx="2086649" cy="1236834"/>
                  </a:xfrm>
                  <a:prstGeom prst="cube">
                    <a:avLst/>
                  </a:prstGeom>
                  <a:solidFill>
                    <a:srgbClr val="F36D8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Web API</a:t>
                    </a:r>
                  </a:p>
                </p:txBody>
              </p:sp>
              <p:sp>
                <p:nvSpPr>
                  <p:cNvPr id="22" name="Flowchart: Magnetic Disk 21">
                    <a:extLst>
                      <a:ext uri="{FF2B5EF4-FFF2-40B4-BE49-F238E27FC236}">
                        <a16:creationId xmlns:a16="http://schemas.microsoft.com/office/drawing/2014/main" id="{CBDEE67F-8077-44BD-9839-04E82978130A}"/>
                      </a:ext>
                    </a:extLst>
                  </p:cNvPr>
                  <p:cNvSpPr/>
                  <p:nvPr/>
                </p:nvSpPr>
                <p:spPr>
                  <a:xfrm>
                    <a:off x="499986" y="3665032"/>
                    <a:ext cx="707535" cy="558017"/>
                  </a:xfrm>
                  <a:prstGeom prst="flowChartMagneticDisk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NSW</a:t>
                    </a:r>
                  </a:p>
                </p:txBody>
              </p: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7DE99B85-8994-40B3-9AB7-EF7E71456329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2598313" y="892368"/>
                    <a:ext cx="636374" cy="1175437"/>
                  </a:xfrm>
                  <a:prstGeom prst="straightConnector1">
                    <a:avLst/>
                  </a:prstGeom>
                  <a:ln w="41275">
                    <a:headEnd type="triangle"/>
                    <a:tailEnd type="triangle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ECFAF62D-5EF1-43D8-B640-E670F72F5EDF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1676673" y="1205921"/>
                    <a:ext cx="1558013" cy="1070403"/>
                  </a:xfrm>
                  <a:prstGeom prst="straightConnector1">
                    <a:avLst/>
                  </a:prstGeom>
                  <a:ln w="44450">
                    <a:headEnd type="triangle"/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73FB265D-7231-4D3E-89A4-E4D414FF914F}"/>
                      </a:ext>
                    </a:extLst>
                  </p:cNvPr>
                  <p:cNvCxnSpPr>
                    <a:endCxn id="21" idx="2"/>
                  </p:cNvCxnSpPr>
                  <p:nvPr/>
                </p:nvCxnSpPr>
                <p:spPr>
                  <a:xfrm>
                    <a:off x="1073171" y="1697487"/>
                    <a:ext cx="2161516" cy="825538"/>
                  </a:xfrm>
                  <a:prstGeom prst="straightConnector1">
                    <a:avLst/>
                  </a:prstGeom>
                  <a:ln w="44450">
                    <a:headEnd type="triangle"/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66E9B629-5759-496C-A2AB-3A20D987D708}"/>
                      </a:ext>
                    </a:extLst>
                  </p:cNvPr>
                  <p:cNvCxnSpPr>
                    <a:cxnSpLocks/>
                    <a:endCxn id="18" idx="4"/>
                  </p:cNvCxnSpPr>
                  <p:nvPr/>
                </p:nvCxnSpPr>
                <p:spPr>
                  <a:xfrm flipH="1" flipV="1">
                    <a:off x="687860" y="2452208"/>
                    <a:ext cx="2551076" cy="234592"/>
                  </a:xfrm>
                  <a:prstGeom prst="straightConnector1">
                    <a:avLst/>
                  </a:prstGeom>
                  <a:ln w="44450">
                    <a:headEnd type="triangle"/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Rounded Rectangle 48">
                    <a:extLst>
                      <a:ext uri="{FF2B5EF4-FFF2-40B4-BE49-F238E27FC236}">
                        <a16:creationId xmlns:a16="http://schemas.microsoft.com/office/drawing/2014/main" id="{86631443-A6F8-4F71-827A-7BF86E3047B4}"/>
                      </a:ext>
                    </a:extLst>
                  </p:cNvPr>
                  <p:cNvSpPr/>
                  <p:nvPr/>
                </p:nvSpPr>
                <p:spPr>
                  <a:xfrm>
                    <a:off x="7268074" y="1164330"/>
                    <a:ext cx="1170270" cy="439682"/>
                  </a:xfrm>
                  <a:prstGeom prst="roundRect">
                    <a:avLst/>
                  </a:prstGeom>
                  <a:solidFill>
                    <a:srgbClr val="7030A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Researchers</a:t>
                    </a:r>
                  </a:p>
                </p:txBody>
              </p:sp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1B7E0098-1FDF-41AF-BBB1-E3376B0360E7}"/>
                      </a:ext>
                    </a:extLst>
                  </p:cNvPr>
                  <p:cNvSpPr txBox="1"/>
                  <p:nvPr/>
                </p:nvSpPr>
                <p:spPr>
                  <a:xfrm>
                    <a:off x="6960699" y="434432"/>
                    <a:ext cx="1521619" cy="5539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AU" sz="1500" b="1" dirty="0"/>
                      <a:t>End User Clients/Apps</a:t>
                    </a:r>
                  </a:p>
                </p:txBody>
              </p:sp>
              <p:sp>
                <p:nvSpPr>
                  <p:cNvPr id="29" name="Rounded Rectangle 50">
                    <a:extLst>
                      <a:ext uri="{FF2B5EF4-FFF2-40B4-BE49-F238E27FC236}">
                        <a16:creationId xmlns:a16="http://schemas.microsoft.com/office/drawing/2014/main" id="{D15BA4B1-2098-4D14-8867-3CADB49FD277}"/>
                      </a:ext>
                    </a:extLst>
                  </p:cNvPr>
                  <p:cNvSpPr/>
                  <p:nvPr/>
                </p:nvSpPr>
                <p:spPr>
                  <a:xfrm>
                    <a:off x="7224826" y="1975336"/>
                    <a:ext cx="993366" cy="466499"/>
                  </a:xfrm>
                  <a:prstGeom prst="roundRect">
                    <a:avLst/>
                  </a:prstGeom>
                  <a:solidFill>
                    <a:srgbClr val="7030A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Public</a:t>
                    </a:r>
                  </a:p>
                </p:txBody>
              </p:sp>
              <p:sp>
                <p:nvSpPr>
                  <p:cNvPr id="30" name="Rounded Rectangle 51">
                    <a:extLst>
                      <a:ext uri="{FF2B5EF4-FFF2-40B4-BE49-F238E27FC236}">
                        <a16:creationId xmlns:a16="http://schemas.microsoft.com/office/drawing/2014/main" id="{BB417332-4DA9-432F-A6FE-EA8BBB749EA4}"/>
                      </a:ext>
                    </a:extLst>
                  </p:cNvPr>
                  <p:cNvSpPr/>
                  <p:nvPr/>
                </p:nvSpPr>
                <p:spPr>
                  <a:xfrm>
                    <a:off x="7247031" y="2849583"/>
                    <a:ext cx="1044725" cy="675953"/>
                  </a:xfrm>
                  <a:prstGeom prst="roundRect">
                    <a:avLst/>
                  </a:prstGeom>
                  <a:solidFill>
                    <a:srgbClr val="7030A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Apps</a:t>
                    </a:r>
                  </a:p>
                </p:txBody>
              </p:sp>
              <p:sp>
                <p:nvSpPr>
                  <p:cNvPr id="31" name="Rounded Rectangle 52">
                    <a:extLst>
                      <a:ext uri="{FF2B5EF4-FFF2-40B4-BE49-F238E27FC236}">
                        <a16:creationId xmlns:a16="http://schemas.microsoft.com/office/drawing/2014/main" id="{87969DC1-487C-4BC3-8539-05F2E8FE4FCE}"/>
                      </a:ext>
                    </a:extLst>
                  </p:cNvPr>
                  <p:cNvSpPr/>
                  <p:nvPr/>
                </p:nvSpPr>
                <p:spPr>
                  <a:xfrm>
                    <a:off x="7268073" y="3723829"/>
                    <a:ext cx="1170271" cy="439681"/>
                  </a:xfrm>
                  <a:prstGeom prst="roundRect">
                    <a:avLst/>
                  </a:prstGeom>
                  <a:solidFill>
                    <a:srgbClr val="7030A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Researchers</a:t>
                    </a:r>
                  </a:p>
                </p:txBody>
              </p: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9F28DE20-0D92-4F7A-AA2F-BD80C10D59C8}"/>
                      </a:ext>
                    </a:extLst>
                  </p:cNvPr>
                  <p:cNvCxnSpPr>
                    <a:cxnSpLocks/>
                    <a:stCxn id="21" idx="5"/>
                    <a:endCxn id="27" idx="1"/>
                  </p:cNvCxnSpPr>
                  <p:nvPr/>
                </p:nvCxnSpPr>
                <p:spPr>
                  <a:xfrm flipV="1">
                    <a:off x="5321335" y="1384171"/>
                    <a:ext cx="1946739" cy="829645"/>
                  </a:xfrm>
                  <a:prstGeom prst="straightConnector1">
                    <a:avLst/>
                  </a:prstGeom>
                  <a:ln w="34925">
                    <a:solidFill>
                      <a:schemeClr val="accent2">
                        <a:lumMod val="75000"/>
                      </a:schemeClr>
                    </a:solidFill>
                    <a:prstDash val="solid"/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C28F8A26-3CF7-43B4-A54C-33697F0CB709}"/>
                      </a:ext>
                    </a:extLst>
                  </p:cNvPr>
                  <p:cNvCxnSpPr>
                    <a:cxnSpLocks/>
                    <a:endCxn id="29" idx="1"/>
                  </p:cNvCxnSpPr>
                  <p:nvPr/>
                </p:nvCxnSpPr>
                <p:spPr>
                  <a:xfrm flipV="1">
                    <a:off x="5321335" y="2208586"/>
                    <a:ext cx="1903491" cy="111600"/>
                  </a:xfrm>
                  <a:prstGeom prst="straightConnector1">
                    <a:avLst/>
                  </a:prstGeom>
                  <a:ln w="34925">
                    <a:solidFill>
                      <a:schemeClr val="accent2">
                        <a:lumMod val="75000"/>
                      </a:schemeClr>
                    </a:solidFill>
                    <a:prstDash val="solid"/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1069069B-711D-4B3A-9072-D38BBEF5A68E}"/>
                      </a:ext>
                    </a:extLst>
                  </p:cNvPr>
                  <p:cNvCxnSpPr>
                    <a:endCxn id="30" idx="1"/>
                  </p:cNvCxnSpPr>
                  <p:nvPr/>
                </p:nvCxnSpPr>
                <p:spPr>
                  <a:xfrm>
                    <a:off x="5334679" y="2426830"/>
                    <a:ext cx="1912352" cy="760730"/>
                  </a:xfrm>
                  <a:prstGeom prst="straightConnector1">
                    <a:avLst/>
                  </a:prstGeom>
                  <a:ln w="34925">
                    <a:solidFill>
                      <a:schemeClr val="accent2">
                        <a:lumMod val="75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Arrow Connector 34">
                    <a:extLst>
                      <a:ext uri="{FF2B5EF4-FFF2-40B4-BE49-F238E27FC236}">
                        <a16:creationId xmlns:a16="http://schemas.microsoft.com/office/drawing/2014/main" id="{A141A844-50EC-4087-90A9-7AD0F7E9F11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224180" y="2757941"/>
                    <a:ext cx="1997162" cy="1041636"/>
                  </a:xfrm>
                  <a:prstGeom prst="straightConnector1">
                    <a:avLst/>
                  </a:prstGeom>
                  <a:ln w="44450">
                    <a:prstDash val="solid"/>
                    <a:headEnd type="triangle"/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AFA3DA1D-B207-4801-A5F2-651EE33A25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538411" y="2986837"/>
                    <a:ext cx="799582" cy="1356391"/>
                  </a:xfrm>
                  <a:prstGeom prst="straightConnector1">
                    <a:avLst/>
                  </a:prstGeom>
                  <a:ln w="44450">
                    <a:prstDash val="solid"/>
                    <a:headEnd type="triangle"/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>
                    <a:extLst>
                      <a:ext uri="{FF2B5EF4-FFF2-40B4-BE49-F238E27FC236}">
                        <a16:creationId xmlns:a16="http://schemas.microsoft.com/office/drawing/2014/main" id="{0800721F-E3E0-4181-AD67-BCA6F9DFC272}"/>
                      </a:ext>
                    </a:extLst>
                  </p:cNvPr>
                  <p:cNvCxnSpPr>
                    <a:endCxn id="20" idx="1"/>
                  </p:cNvCxnSpPr>
                  <p:nvPr/>
                </p:nvCxnSpPr>
                <p:spPr>
                  <a:xfrm>
                    <a:off x="3527188" y="2986837"/>
                    <a:ext cx="13061" cy="1555270"/>
                  </a:xfrm>
                  <a:prstGeom prst="straightConnector1">
                    <a:avLst/>
                  </a:prstGeom>
                  <a:ln w="44450">
                    <a:prstDash val="solid"/>
                    <a:headEnd type="triangle"/>
                    <a:tailEnd type="triangle"/>
                  </a:ln>
                </p:spPr>
                <p:style>
                  <a:lnRef idx="1">
                    <a:schemeClr val="accent6"/>
                  </a:lnRef>
                  <a:fillRef idx="0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Arrow Connector 37">
                    <a:extLst>
                      <a:ext uri="{FF2B5EF4-FFF2-40B4-BE49-F238E27FC236}">
                        <a16:creationId xmlns:a16="http://schemas.microsoft.com/office/drawing/2014/main" id="{DFD35086-DF11-41E7-8691-505E25D4DA6F}"/>
                      </a:ext>
                    </a:extLst>
                  </p:cNvPr>
                  <p:cNvCxnSpPr/>
                  <p:nvPr/>
                </p:nvCxnSpPr>
                <p:spPr>
                  <a:xfrm>
                    <a:off x="5354791" y="2545468"/>
                    <a:ext cx="2008871" cy="1178361"/>
                  </a:xfrm>
                  <a:prstGeom prst="straightConnector1">
                    <a:avLst/>
                  </a:prstGeom>
                  <a:ln w="34925">
                    <a:solidFill>
                      <a:schemeClr val="accent2">
                        <a:lumMod val="75000"/>
                      </a:schemeClr>
                    </a:solidFill>
                    <a:prstDash val="solid"/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Flowchart: Magnetic Disk 38">
                    <a:extLst>
                      <a:ext uri="{FF2B5EF4-FFF2-40B4-BE49-F238E27FC236}">
                        <a16:creationId xmlns:a16="http://schemas.microsoft.com/office/drawing/2014/main" id="{1140E038-10FC-470A-A8D5-BE925228CBAB}"/>
                      </a:ext>
                    </a:extLst>
                  </p:cNvPr>
                  <p:cNvSpPr/>
                  <p:nvPr/>
                </p:nvSpPr>
                <p:spPr>
                  <a:xfrm>
                    <a:off x="1242230" y="4182034"/>
                    <a:ext cx="595198" cy="585114"/>
                  </a:xfrm>
                  <a:prstGeom prst="flowChartMagneticDisk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AU" sz="1350" dirty="0"/>
                      <a:t>TAS</a:t>
                    </a:r>
                  </a:p>
                </p:txBody>
              </p:sp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FAE119EC-A0E9-47BD-9F8C-0769C84A8EA6}"/>
                      </a:ext>
                    </a:extLst>
                  </p:cNvPr>
                  <p:cNvSpPr txBox="1"/>
                  <p:nvPr/>
                </p:nvSpPr>
                <p:spPr>
                  <a:xfrm>
                    <a:off x="-525823" y="495374"/>
                    <a:ext cx="1379576" cy="5539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AU" sz="1500" b="1" dirty="0"/>
                      <a:t>Disparate Soil Databases</a:t>
                    </a:r>
                  </a:p>
                </p:txBody>
              </p:sp>
            </p:grpSp>
          </p:grpSp>
        </p:grpSp>
        <p:sp>
          <p:nvSpPr>
            <p:cNvPr id="9" name="Flowchart: Magnetic Disk 8">
              <a:extLst>
                <a:ext uri="{FF2B5EF4-FFF2-40B4-BE49-F238E27FC236}">
                  <a16:creationId xmlns:a16="http://schemas.microsoft.com/office/drawing/2014/main" id="{6CE3FAA5-D8A2-4161-BB95-9D761648027F}"/>
                </a:ext>
              </a:extLst>
            </p:cNvPr>
            <p:cNvSpPr/>
            <p:nvPr/>
          </p:nvSpPr>
          <p:spPr>
            <a:xfrm>
              <a:off x="1300091" y="3309182"/>
              <a:ext cx="1110022" cy="691979"/>
            </a:xfrm>
            <a:prstGeom prst="flowChartMagneticDisk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350" dirty="0"/>
                <a:t>TERN Surveillance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69C29D8-7089-4E8B-A390-CF2B5E902828}"/>
                </a:ext>
              </a:extLst>
            </p:cNvPr>
            <p:cNvCxnSpPr>
              <a:cxnSpLocks/>
              <a:endCxn id="9" idx="4"/>
            </p:cNvCxnSpPr>
            <p:nvPr/>
          </p:nvCxnSpPr>
          <p:spPr>
            <a:xfrm flipH="1">
              <a:off x="2410113" y="3162631"/>
              <a:ext cx="2292254" cy="492541"/>
            </a:xfrm>
            <a:prstGeom prst="straightConnector1">
              <a:avLst/>
            </a:prstGeom>
            <a:ln w="44450"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A5BD051-6AAF-4022-B12E-762E2493C234}"/>
              </a:ext>
            </a:extLst>
          </p:cNvPr>
          <p:cNvSpPr/>
          <p:nvPr/>
        </p:nvSpPr>
        <p:spPr>
          <a:xfrm>
            <a:off x="83924" y="260989"/>
            <a:ext cx="3038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Soil Data Federator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232F991-8987-48A7-BA98-FA02C1827ECC}"/>
              </a:ext>
            </a:extLst>
          </p:cNvPr>
          <p:cNvSpPr txBox="1"/>
          <p:nvPr/>
        </p:nvSpPr>
        <p:spPr>
          <a:xfrm>
            <a:off x="9734146" y="3294358"/>
            <a:ext cx="23182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u="sng" dirty="0">
                <a:solidFill>
                  <a:schemeClr val="accent1">
                    <a:lumMod val="50000"/>
                  </a:schemeClr>
                </a:solidFill>
              </a:rPr>
              <a:t>Data sources</a:t>
            </a:r>
          </a:p>
          <a:p>
            <a:endParaRPr lang="en-AU" sz="20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b="1" dirty="0">
                <a:solidFill>
                  <a:schemeClr val="accent1">
                    <a:lumMod val="50000"/>
                  </a:schemeClr>
                </a:solidFill>
              </a:rPr>
              <a:t>Web APIs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b="1" dirty="0">
                <a:solidFill>
                  <a:schemeClr val="accent1">
                    <a:lumMod val="50000"/>
                  </a:schemeClr>
                </a:solidFill>
              </a:rPr>
              <a:t>Databases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b="1" dirty="0">
                <a:solidFill>
                  <a:schemeClr val="accent1">
                    <a:lumMod val="50000"/>
                  </a:schemeClr>
                </a:solidFill>
              </a:rPr>
              <a:t>Spreadsheets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b="1" dirty="0">
                <a:solidFill>
                  <a:schemeClr val="accent1">
                    <a:lumMod val="50000"/>
                  </a:schemeClr>
                </a:solidFill>
              </a:rPr>
              <a:t>Web pages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000" b="1" dirty="0">
                <a:solidFill>
                  <a:schemeClr val="accent1">
                    <a:lumMod val="50000"/>
                  </a:schemeClr>
                </a:solidFill>
              </a:rPr>
              <a:t>Etc ……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sz="2000" b="1" dirty="0"/>
          </a:p>
          <a:p>
            <a:endParaRPr lang="en-AU" sz="1200" b="1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D5F719A0-ED41-4179-9C9C-6B987E70E608}"/>
              </a:ext>
            </a:extLst>
          </p:cNvPr>
          <p:cNvSpPr/>
          <p:nvPr/>
        </p:nvSpPr>
        <p:spPr>
          <a:xfrm flipH="1">
            <a:off x="6516398" y="2756335"/>
            <a:ext cx="1118862" cy="436386"/>
          </a:xfrm>
          <a:prstGeom prst="rightArrow">
            <a:avLst/>
          </a:prstGeom>
          <a:solidFill>
            <a:srgbClr val="FFFF00"/>
          </a:solidFill>
          <a:ln w="38100"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3" name="Sun 42">
            <a:extLst>
              <a:ext uri="{FF2B5EF4-FFF2-40B4-BE49-F238E27FC236}">
                <a16:creationId xmlns:a16="http://schemas.microsoft.com/office/drawing/2014/main" id="{AB8BB1A2-1BAB-47AC-9723-D2BD7A48CEF1}"/>
              </a:ext>
            </a:extLst>
          </p:cNvPr>
          <p:cNvSpPr/>
          <p:nvPr/>
        </p:nvSpPr>
        <p:spPr>
          <a:xfrm>
            <a:off x="4311876" y="2529340"/>
            <a:ext cx="1171295" cy="1156246"/>
          </a:xfrm>
          <a:prstGeom prst="sun">
            <a:avLst/>
          </a:prstGeom>
          <a:solidFill>
            <a:srgbClr val="FFFF00"/>
          </a:solidFill>
          <a:ln w="25400"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110B46DE-F710-48EE-B8EE-0488FE4E484F}"/>
              </a:ext>
            </a:extLst>
          </p:cNvPr>
          <p:cNvSpPr/>
          <p:nvPr/>
        </p:nvSpPr>
        <p:spPr>
          <a:xfrm flipH="1">
            <a:off x="1931045" y="2888471"/>
            <a:ext cx="1629832" cy="436386"/>
          </a:xfrm>
          <a:prstGeom prst="rightArrow">
            <a:avLst/>
          </a:prstGeom>
          <a:solidFill>
            <a:srgbClr val="FFFF00"/>
          </a:solidFill>
          <a:ln w="38100"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973E3ADA-47AB-4057-8166-91B2D8C56E41}"/>
              </a:ext>
            </a:extLst>
          </p:cNvPr>
          <p:cNvSpPr/>
          <p:nvPr/>
        </p:nvSpPr>
        <p:spPr>
          <a:xfrm rot="10800000" flipH="1">
            <a:off x="2002012" y="2898628"/>
            <a:ext cx="1629832" cy="436386"/>
          </a:xfrm>
          <a:prstGeom prst="rightArrow">
            <a:avLst/>
          </a:prstGeom>
          <a:solidFill>
            <a:srgbClr val="FFFF00"/>
          </a:solidFill>
          <a:ln w="38100"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6" name="Sun 45">
            <a:extLst>
              <a:ext uri="{FF2B5EF4-FFF2-40B4-BE49-F238E27FC236}">
                <a16:creationId xmlns:a16="http://schemas.microsoft.com/office/drawing/2014/main" id="{514E0ED0-0135-4FC8-B3E2-876911B9C080}"/>
              </a:ext>
            </a:extLst>
          </p:cNvPr>
          <p:cNvSpPr/>
          <p:nvPr/>
        </p:nvSpPr>
        <p:spPr>
          <a:xfrm>
            <a:off x="4302258" y="2529340"/>
            <a:ext cx="1171295" cy="1156246"/>
          </a:xfrm>
          <a:prstGeom prst="sun">
            <a:avLst/>
          </a:prstGeom>
          <a:solidFill>
            <a:srgbClr val="FFFF00"/>
          </a:solidFill>
          <a:ln w="25400"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A0734277-8AD8-46CE-916C-85347CEA3767}"/>
              </a:ext>
            </a:extLst>
          </p:cNvPr>
          <p:cNvSpPr/>
          <p:nvPr/>
        </p:nvSpPr>
        <p:spPr>
          <a:xfrm rot="10800000" flipH="1">
            <a:off x="6580606" y="2756335"/>
            <a:ext cx="1099948" cy="436386"/>
          </a:xfrm>
          <a:prstGeom prst="rightArrow">
            <a:avLst/>
          </a:prstGeom>
          <a:solidFill>
            <a:srgbClr val="FFFF00"/>
          </a:solidFill>
          <a:ln w="38100"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775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3"/>
                                            </p:cond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A6FEE2E8-7A4A-4000-9DA7-ECBF946842AB}"/>
              </a:ext>
            </a:extLst>
          </p:cNvPr>
          <p:cNvGrpSpPr/>
          <p:nvPr/>
        </p:nvGrpSpPr>
        <p:grpSpPr>
          <a:xfrm>
            <a:off x="171162" y="263131"/>
            <a:ext cx="5262562" cy="6194052"/>
            <a:chOff x="171162" y="263131"/>
            <a:chExt cx="5262562" cy="619405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9803C65-DC64-42D9-B15D-4AE818B18F88}"/>
                </a:ext>
              </a:extLst>
            </p:cNvPr>
            <p:cNvGrpSpPr/>
            <p:nvPr/>
          </p:nvGrpSpPr>
          <p:grpSpPr>
            <a:xfrm>
              <a:off x="171162" y="263131"/>
              <a:ext cx="5238750" cy="6194052"/>
              <a:chOff x="356559" y="263131"/>
              <a:chExt cx="5238750" cy="619405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19242CF-9830-4E3E-8756-C4D6F7A828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2925" y="263131"/>
                <a:ext cx="4251944" cy="4787153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61FB8142-7387-4DBD-97BF-765C9F2166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559" y="4571233"/>
                <a:ext cx="5238750" cy="1885950"/>
              </a:xfrm>
              <a:prstGeom prst="rect">
                <a:avLst/>
              </a:prstGeom>
            </p:spPr>
          </p:pic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B8A51E4-54EE-422B-8F5D-18CA6DEC6114}"/>
                </a:ext>
              </a:extLst>
            </p:cNvPr>
            <p:cNvSpPr txBox="1"/>
            <p:nvPr/>
          </p:nvSpPr>
          <p:spPr>
            <a:xfrm>
              <a:off x="171162" y="263898"/>
              <a:ext cx="5262562" cy="457200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noAutofit/>
            </a:bodyPr>
            <a:lstStyle/>
            <a:p>
              <a:pPr algn="ctr"/>
              <a:r>
                <a:rPr lang="en-AU" sz="2800" b="1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One soil property at all locations 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52089A5-4088-483C-A315-02AF1545CE66}"/>
              </a:ext>
            </a:extLst>
          </p:cNvPr>
          <p:cNvGrpSpPr/>
          <p:nvPr/>
        </p:nvGrpSpPr>
        <p:grpSpPr>
          <a:xfrm>
            <a:off x="5938837" y="-429392"/>
            <a:ext cx="5447619" cy="6648450"/>
            <a:chOff x="5938837" y="-429392"/>
            <a:chExt cx="5447619" cy="664845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0547CA4-F242-4785-B5C9-09CEC9E06B06}"/>
                </a:ext>
              </a:extLst>
            </p:cNvPr>
            <p:cNvGrpSpPr/>
            <p:nvPr/>
          </p:nvGrpSpPr>
          <p:grpSpPr>
            <a:xfrm>
              <a:off x="5938837" y="-429392"/>
              <a:ext cx="5447619" cy="6648450"/>
              <a:chOff x="6263997" y="-942975"/>
              <a:chExt cx="5447619" cy="664845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E76CFE2-89CA-4739-83F4-3D61D76E97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63997" y="-942975"/>
                <a:ext cx="5447619" cy="6133333"/>
              </a:xfrm>
              <a:prstGeom prst="rect">
                <a:avLst/>
              </a:prstGeom>
              <a:scene3d>
                <a:camera prst="orthographicFront">
                  <a:rot lat="17942679" lon="19728122" rev="1660754"/>
                </a:camera>
                <a:lightRig rig="threePt" dir="t"/>
              </a:scene3d>
            </p:spPr>
          </p:pic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9C3ABE62-236C-4A15-B8CA-534C269E1F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225" y="542925"/>
                <a:ext cx="0" cy="1343025"/>
              </a:xfrm>
              <a:prstGeom prst="straightConnector1">
                <a:avLst/>
              </a:prstGeom>
              <a:ln w="69850">
                <a:solidFill>
                  <a:schemeClr val="tx2">
                    <a:lumMod val="90000"/>
                    <a:lumOff val="1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44D74950-A246-4F1F-8B4D-DF7CD9FEA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62762" y="3238500"/>
                <a:ext cx="4010025" cy="2466975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0169ACD-E27C-4796-B46A-C8867D664633}"/>
                </a:ext>
              </a:extLst>
            </p:cNvPr>
            <p:cNvSpPr txBox="1"/>
            <p:nvPr/>
          </p:nvSpPr>
          <p:spPr>
            <a:xfrm>
              <a:off x="6031365" y="312791"/>
              <a:ext cx="5262562" cy="457200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noAutofit/>
            </a:bodyPr>
            <a:lstStyle/>
            <a:p>
              <a:pPr algn="ctr"/>
              <a:r>
                <a:rPr lang="en-AU" sz="2800" b="1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All soil properties at one location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915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060837-DA4C-465C-9E23-9B4AD48A3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24" y="949179"/>
            <a:ext cx="4850598" cy="41541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D8FC0A-0215-4D7E-9993-4EF892D60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2571" y="3690522"/>
            <a:ext cx="7406913" cy="282561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2874D85-2362-44D6-BBAA-D22A0F32E3CA}"/>
              </a:ext>
            </a:extLst>
          </p:cNvPr>
          <p:cNvSpPr/>
          <p:nvPr/>
        </p:nvSpPr>
        <p:spPr>
          <a:xfrm>
            <a:off x="197743" y="366605"/>
            <a:ext cx="3038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Soil Data Federator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F32548-C426-4027-80A6-E814FB5040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5863" y="700643"/>
            <a:ext cx="2350250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37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 action="ppaction://hlinkfile"/>
            <a:extLst>
              <a:ext uri="{FF2B5EF4-FFF2-40B4-BE49-F238E27FC236}">
                <a16:creationId xmlns:a16="http://schemas.microsoft.com/office/drawing/2014/main" id="{FB6ADDD6-D108-4FC7-833D-068F65C34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677" y="806897"/>
            <a:ext cx="8828503" cy="538082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E587C8-55E6-4256-9D5B-37AB775E1AE8}"/>
              </a:ext>
            </a:extLst>
          </p:cNvPr>
          <p:cNvSpPr/>
          <p:nvPr/>
        </p:nvSpPr>
        <p:spPr>
          <a:xfrm>
            <a:off x="140207" y="283677"/>
            <a:ext cx="3038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Soil Data Federator</a:t>
            </a:r>
          </a:p>
        </p:txBody>
      </p:sp>
    </p:spTree>
    <p:extLst>
      <p:ext uri="{BB962C8B-B14F-4D97-AF65-F5344CB8AC3E}">
        <p14:creationId xmlns:p14="http://schemas.microsoft.com/office/powerpoint/2010/main" val="1746768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744E36A-9A9C-4106-9506-F8C204BCEC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76" y="952276"/>
            <a:ext cx="10166873" cy="483787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E80B1FE-68C9-4DB0-8C41-051146CD81D5}"/>
              </a:ext>
            </a:extLst>
          </p:cNvPr>
          <p:cNvSpPr/>
          <p:nvPr/>
        </p:nvSpPr>
        <p:spPr>
          <a:xfrm>
            <a:off x="197743" y="313013"/>
            <a:ext cx="3038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Soil Data Federator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2CE928-0104-407F-A0D0-99163E27DCB5}"/>
              </a:ext>
            </a:extLst>
          </p:cNvPr>
          <p:cNvSpPr txBox="1"/>
          <p:nvPr/>
        </p:nvSpPr>
        <p:spPr>
          <a:xfrm>
            <a:off x="863125" y="6016239"/>
            <a:ext cx="9323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/>
              <a:t>API - </a:t>
            </a:r>
            <a:r>
              <a:rPr lang="en-AU" sz="1400" b="1" dirty="0">
                <a:hlinkClick r:id="rId3"/>
              </a:rPr>
              <a:t>http://esoil.io/TERNLandscapes/SoilDataFederatoR/__swagger__/</a:t>
            </a:r>
            <a:endParaRPr lang="en-AU" sz="1400" b="1" dirty="0"/>
          </a:p>
          <a:p>
            <a:r>
              <a:rPr lang="en-AU" sz="1400" b="1" dirty="0"/>
              <a:t>Web App - </a:t>
            </a:r>
            <a:r>
              <a:rPr lang="en-AU" sz="1400" b="1" dirty="0">
                <a:hlinkClick r:id="rId4"/>
              </a:rPr>
              <a:t>https://shiny.esoil.io/SoilDataFederator/Pages/App/</a:t>
            </a:r>
            <a:endParaRPr lang="en-AU" sz="1400" b="1" dirty="0"/>
          </a:p>
        </p:txBody>
      </p:sp>
    </p:spTree>
    <p:extLst>
      <p:ext uri="{BB962C8B-B14F-4D97-AF65-F5344CB8AC3E}">
        <p14:creationId xmlns:p14="http://schemas.microsoft.com/office/powerpoint/2010/main" val="2418907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28F0A3-FAAE-4ABF-ABE7-CD97EF8BB0B8}"/>
              </a:ext>
            </a:extLst>
          </p:cNvPr>
          <p:cNvGrpSpPr/>
          <p:nvPr/>
        </p:nvGrpSpPr>
        <p:grpSpPr>
          <a:xfrm>
            <a:off x="838200" y="507724"/>
            <a:ext cx="9858375" cy="5673993"/>
            <a:chOff x="838200" y="507724"/>
            <a:chExt cx="9858375" cy="56739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721587-1256-4FF0-9F62-1EDE53BF5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507724"/>
              <a:ext cx="9858375" cy="567399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BB11DE7-6FFE-42BC-989C-5F5D46E7EACD}"/>
                </a:ext>
              </a:extLst>
            </p:cNvPr>
            <p:cNvSpPr/>
            <p:nvPr/>
          </p:nvSpPr>
          <p:spPr>
            <a:xfrm>
              <a:off x="1276350" y="2162175"/>
              <a:ext cx="1800225" cy="1638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4174427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9A384-B2F4-47EA-B38F-FDD5BD696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117" y="577470"/>
            <a:ext cx="3774038" cy="774702"/>
          </a:xfrm>
        </p:spPr>
        <p:txBody>
          <a:bodyPr>
            <a:normAutofit fontScale="90000"/>
          </a:bodyPr>
          <a:lstStyle/>
          <a:p>
            <a:r>
              <a:rPr lang="en-AU" dirty="0"/>
              <a:t>Soil Observation </a:t>
            </a:r>
            <a:br>
              <a:rPr lang="en-AU" dirty="0"/>
            </a:br>
            <a:r>
              <a:rPr lang="en-AU" dirty="0"/>
              <a:t>Locations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D4CD7B-BB9B-4CA3-BEC2-B3B2F42C263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789" y="2411437"/>
            <a:ext cx="5001208" cy="40664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4F5C93-5422-4B62-85BD-A5B51C17FB5F}"/>
              </a:ext>
            </a:extLst>
          </p:cNvPr>
          <p:cNvSpPr txBox="1"/>
          <p:nvPr/>
        </p:nvSpPr>
        <p:spPr>
          <a:xfrm>
            <a:off x="184955" y="190166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/>
              <a:t>Approximately 280, 000 observation locations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459358E-2E56-4C04-BB87-EB65E90AD371}"/>
              </a:ext>
            </a:extLst>
          </p:cNvPr>
          <p:cNvGrpSpPr/>
          <p:nvPr/>
        </p:nvGrpSpPr>
        <p:grpSpPr>
          <a:xfrm>
            <a:off x="5949293" y="74384"/>
            <a:ext cx="5634788" cy="4115061"/>
            <a:chOff x="5949293" y="74384"/>
            <a:chExt cx="5634788" cy="411506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FB62EC5-808F-485C-B2BF-E853294EA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9293" y="409023"/>
              <a:ext cx="5634788" cy="3780422"/>
            </a:xfrm>
            <a:prstGeom prst="rect">
              <a:avLst/>
            </a:prstGeom>
          </p:spPr>
        </p:pic>
        <p:sp>
          <p:nvSpPr>
            <p:cNvPr id="13" name="Title 2">
              <a:extLst>
                <a:ext uri="{FF2B5EF4-FFF2-40B4-BE49-F238E27FC236}">
                  <a16:creationId xmlns:a16="http://schemas.microsoft.com/office/drawing/2014/main" id="{59BA92C3-E519-49ED-B7FB-714DBF2CC7C6}"/>
                </a:ext>
              </a:extLst>
            </p:cNvPr>
            <p:cNvSpPr txBox="1">
              <a:spLocks/>
            </p:cNvSpPr>
            <p:nvPr/>
          </p:nvSpPr>
          <p:spPr>
            <a:xfrm>
              <a:off x="5949293" y="74384"/>
              <a:ext cx="2734650" cy="109786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200" b="1" i="0" kern="1200">
                  <a:solidFill>
                    <a:srgbClr val="ED684B"/>
                  </a:solidFill>
                  <a:latin typeface="Uni Neue Heavy" pitchFamily="2" charset="0"/>
                  <a:ea typeface="+mj-ea"/>
                  <a:cs typeface="+mj-cs"/>
                </a:defRPr>
              </a:lvl1pPr>
            </a:lstStyle>
            <a:p>
              <a:r>
                <a:rPr lang="en-AU" sz="24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Australian Soil Classification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7E4FA55-3692-4B72-8770-734CBE181976}"/>
              </a:ext>
            </a:extLst>
          </p:cNvPr>
          <p:cNvGrpSpPr/>
          <p:nvPr/>
        </p:nvGrpSpPr>
        <p:grpSpPr>
          <a:xfrm>
            <a:off x="6686856" y="3429000"/>
            <a:ext cx="3751509" cy="3395817"/>
            <a:chOff x="6686856" y="3429000"/>
            <a:chExt cx="3751509" cy="339581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C056314-7311-4637-9B20-06F6F2C82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20128" y="3509301"/>
              <a:ext cx="3618237" cy="3315516"/>
            </a:xfrm>
            <a:prstGeom prst="rect">
              <a:avLst/>
            </a:prstGeom>
          </p:spPr>
        </p:pic>
        <p:sp>
          <p:nvSpPr>
            <p:cNvPr id="14" name="Title 2">
              <a:extLst>
                <a:ext uri="{FF2B5EF4-FFF2-40B4-BE49-F238E27FC236}">
                  <a16:creationId xmlns:a16="http://schemas.microsoft.com/office/drawing/2014/main" id="{15969E09-AAC3-4549-AF4A-5934B07AA502}"/>
                </a:ext>
              </a:extLst>
            </p:cNvPr>
            <p:cNvSpPr txBox="1">
              <a:spLocks/>
            </p:cNvSpPr>
            <p:nvPr/>
          </p:nvSpPr>
          <p:spPr>
            <a:xfrm>
              <a:off x="6686856" y="3429000"/>
              <a:ext cx="2734650" cy="641558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200" b="1" i="0" kern="1200">
                  <a:solidFill>
                    <a:srgbClr val="ED684B"/>
                  </a:solidFill>
                  <a:latin typeface="Uni Neue Heavy" pitchFamily="2" charset="0"/>
                  <a:ea typeface="+mj-ea"/>
                  <a:cs typeface="+mj-cs"/>
                </a:defRPr>
              </a:lvl1pPr>
            </a:lstStyle>
            <a:p>
              <a:r>
                <a:rPr lang="en-AU" sz="2400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Clay Content (%)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932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C8D693-C795-4622-9DA6-C8F2EA0F5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638" y="841670"/>
            <a:ext cx="5607458" cy="5230647"/>
          </a:xfrm>
          <a:prstGeom prst="rect">
            <a:avLst/>
          </a:prstGeom>
          <a:effectLst>
            <a:outerShdw blurRad="50800" dist="76200" dir="18900000" algn="bl" rotWithShape="0">
              <a:prstClr val="black">
                <a:alpha val="51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F052C41-E699-4574-BFC8-380B9F0998C6}"/>
              </a:ext>
            </a:extLst>
          </p:cNvPr>
          <p:cNvSpPr txBox="1"/>
          <p:nvPr/>
        </p:nvSpPr>
        <p:spPr>
          <a:xfrm>
            <a:off x="312576" y="1506042"/>
            <a:ext cx="5425752" cy="206758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AU" sz="3200" dirty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Benefits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Greatly eases access to data</a:t>
            </a:r>
          </a:p>
          <a:p>
            <a:endParaRPr lang="en-AU" sz="3200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3200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en-AU" sz="3200" dirty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Limitations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You still need to do the heard work of making data fit for purpose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757110-CC05-4FB9-83CB-8419FD8850D9}"/>
              </a:ext>
            </a:extLst>
          </p:cNvPr>
          <p:cNvSpPr txBox="1"/>
          <p:nvPr/>
        </p:nvSpPr>
        <p:spPr>
          <a:xfrm>
            <a:off x="5941926" y="97971"/>
            <a:ext cx="6120881" cy="8490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AU" b="1" dirty="0">
                <a:solidFill>
                  <a:srgbClr val="002060"/>
                </a:solidFill>
              </a:rPr>
              <a:t>https://shiny.esoil.io/SoilDataFederator/Pages/Register/</a:t>
            </a:r>
          </a:p>
        </p:txBody>
      </p:sp>
    </p:spTree>
    <p:extLst>
      <p:ext uri="{BB962C8B-B14F-4D97-AF65-F5344CB8AC3E}">
        <p14:creationId xmlns:p14="http://schemas.microsoft.com/office/powerpoint/2010/main" val="4002065937"/>
      </p:ext>
    </p:extLst>
  </p:cSld>
  <p:clrMapOvr>
    <a:masterClrMapping/>
  </p:clrMapOvr>
</p:sld>
</file>

<file path=ppt/theme/theme1.xml><?xml version="1.0" encoding="utf-8"?>
<a:theme xmlns:a="http://schemas.openxmlformats.org/drawingml/2006/main" name="TERN-powerpoint-theme">
  <a:themeElements>
    <a:clrScheme name="TERN 1">
      <a:dk1>
        <a:srgbClr val="043D4E"/>
      </a:dk1>
      <a:lt1>
        <a:srgbClr val="FEFFFE"/>
      </a:lt1>
      <a:dk2>
        <a:srgbClr val="043D4E"/>
      </a:dk2>
      <a:lt2>
        <a:srgbClr val="B3D4C8"/>
      </a:lt2>
      <a:accent1>
        <a:srgbClr val="EC684A"/>
      </a:accent1>
      <a:accent2>
        <a:srgbClr val="659FB9"/>
      </a:accent2>
      <a:accent3>
        <a:srgbClr val="F4A26B"/>
      </a:accent3>
      <a:accent4>
        <a:srgbClr val="B3D4C8"/>
      </a:accent4>
      <a:accent5>
        <a:srgbClr val="A4C7DC"/>
      </a:accent5>
      <a:accent6>
        <a:srgbClr val="FAC89F"/>
      </a:accent6>
      <a:hlink>
        <a:srgbClr val="EC684A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 algn="ctr">
          <a:defRPr sz="4200" dirty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RN-powerpoint-theme" id="{9929C654-2115-ED46-B6DD-C0B46A01EBFC}" vid="{7348604C-21A5-DF41-8605-9A9A75EEDA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TERN-powerpoint-theme</Template>
  <TotalTime>1264</TotalTime>
  <Words>268</Words>
  <Application>Microsoft Office PowerPoint</Application>
  <PresentationFormat>Widescreen</PresentationFormat>
  <Paragraphs>78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Berlin Sans FB Demi</vt:lpstr>
      <vt:lpstr>Calibri</vt:lpstr>
      <vt:lpstr>Uni Neue Book</vt:lpstr>
      <vt:lpstr>Uni Neue Heavy</vt:lpstr>
      <vt:lpstr>TERN-powerpoint-theme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Soil Observation  Locations</vt:lpstr>
      <vt:lpstr>PowerPoint Presentation</vt:lpstr>
      <vt:lpstr>Acknowledgements – and a massive thank you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Kathy Mason</dc:creator>
  <cp:lastModifiedBy>Searle, Ross (A&amp;F, St. Lucia)</cp:lastModifiedBy>
  <cp:revision>17</cp:revision>
  <dcterms:created xsi:type="dcterms:W3CDTF">2020-02-24T02:42:26Z</dcterms:created>
  <dcterms:modified xsi:type="dcterms:W3CDTF">2022-08-29T06:39:46Z</dcterms:modified>
</cp:coreProperties>
</file>