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CA6A-1E39-48EC-A633-763C996FFF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C678B29-8D3C-4017-99DC-C9079A177A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6A525DF6-888E-4BC4-AAAB-3E530231D750}"/>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5" name="Footer Placeholder 4">
            <a:extLst>
              <a:ext uri="{FF2B5EF4-FFF2-40B4-BE49-F238E27FC236}">
                <a16:creationId xmlns:a16="http://schemas.microsoft.com/office/drawing/2014/main" id="{C6869C50-3C89-4FD6-8141-5D6508ECF32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9811DAA-8F2E-45B1-8F2B-1C9A0CF2D0B6}"/>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1680907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4C7CC-EC8C-4DCA-9EA5-9C074F98AB2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F027C11-FCA3-4BFD-84E3-481A878B93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5C2DA1-681A-4A0D-88DA-46C7A3D1AD8B}"/>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5" name="Footer Placeholder 4">
            <a:extLst>
              <a:ext uri="{FF2B5EF4-FFF2-40B4-BE49-F238E27FC236}">
                <a16:creationId xmlns:a16="http://schemas.microsoft.com/office/drawing/2014/main" id="{E8FE6A23-2618-4CDB-BD70-04492003545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68F330-29F1-4EE0-ACCC-4F4AF65C31CC}"/>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98687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9B91CD-E731-48C3-A90A-58E3DE7FF2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D4511BD-12BA-4328-BB4B-CB41672535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C26389E-DAEB-4023-8DE9-720E61CBA94A}"/>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5" name="Footer Placeholder 4">
            <a:extLst>
              <a:ext uri="{FF2B5EF4-FFF2-40B4-BE49-F238E27FC236}">
                <a16:creationId xmlns:a16="http://schemas.microsoft.com/office/drawing/2014/main" id="{D71ECCFD-44DC-4507-A4A4-6848622506F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B7CF31-EF23-42A1-9220-5A72BBC780BA}"/>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1760333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7CCEF-4FDF-41F9-8814-56CECDA6B71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B22736E-1DA1-4554-A8B8-87110A9600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703D1F2-CDDD-4499-A9D3-55776A71BEBB}"/>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5" name="Footer Placeholder 4">
            <a:extLst>
              <a:ext uri="{FF2B5EF4-FFF2-40B4-BE49-F238E27FC236}">
                <a16:creationId xmlns:a16="http://schemas.microsoft.com/office/drawing/2014/main" id="{92AF4700-FB9F-4C69-96D8-2367D57B3E0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8DE9570-6B90-435B-B5F4-4BC8E3407266}"/>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1167888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E9739-E39E-4910-839C-2CDCB22C35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01A9208-7054-48D0-A559-94AA24CBF1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17F147-683F-4D8E-ABE9-212187F1E3DC}"/>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5" name="Footer Placeholder 4">
            <a:extLst>
              <a:ext uri="{FF2B5EF4-FFF2-40B4-BE49-F238E27FC236}">
                <a16:creationId xmlns:a16="http://schemas.microsoft.com/office/drawing/2014/main" id="{9EEBF6D4-A0AD-49E7-BD03-B0EB658AE3B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A42D214-B22D-46EE-91AB-8F415DFFDC0D}"/>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276393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C756B-3DB7-4100-83C0-D0872CB623A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6027E9F-3E0E-4B15-8D3E-31B8E2E029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014B6C77-491F-4120-8125-4E3854B54B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E4B104B4-199C-471E-A77A-774702BF0497}"/>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6" name="Footer Placeholder 5">
            <a:extLst>
              <a:ext uri="{FF2B5EF4-FFF2-40B4-BE49-F238E27FC236}">
                <a16:creationId xmlns:a16="http://schemas.microsoft.com/office/drawing/2014/main" id="{F2F8367C-BD6E-45AB-A087-B62F83BB541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C54BF37-4ACD-4F7C-9174-DCEE17DC112D}"/>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4268115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4C58F-1CF8-40FA-A488-16FBCA7D3AA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8B6DBBB-F405-46DF-BAB4-3B6FE0CCD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49AC2A-63F1-4D2E-A336-B2F6133105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4F1587F-E5CF-40FC-97B2-E680E05DEB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A2ED77-567E-44CB-8C58-254111D573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8DE283B-6C9C-4561-B357-2D1B7666B169}"/>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8" name="Footer Placeholder 7">
            <a:extLst>
              <a:ext uri="{FF2B5EF4-FFF2-40B4-BE49-F238E27FC236}">
                <a16:creationId xmlns:a16="http://schemas.microsoft.com/office/drawing/2014/main" id="{2AE90E62-92B4-47DA-99D0-A144FF02197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6DC7BDCD-098E-4FE2-B96C-2BDE9857A480}"/>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398511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4C16C-46AD-413F-B577-A315D5B1142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4C5E6F1-7324-4E1C-BBFF-62CF13DA332F}"/>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4" name="Footer Placeholder 3">
            <a:extLst>
              <a:ext uri="{FF2B5EF4-FFF2-40B4-BE49-F238E27FC236}">
                <a16:creationId xmlns:a16="http://schemas.microsoft.com/office/drawing/2014/main" id="{E3FD4781-9C35-470C-8533-161B635D76F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D0F50E9-10F6-4AF3-9076-ACB147AD02BA}"/>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125496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E88E94-5CF3-4FA2-B26F-48908C68BDF1}"/>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3" name="Footer Placeholder 2">
            <a:extLst>
              <a:ext uri="{FF2B5EF4-FFF2-40B4-BE49-F238E27FC236}">
                <a16:creationId xmlns:a16="http://schemas.microsoft.com/office/drawing/2014/main" id="{272FED2D-A8BA-4D8F-BDBD-C33F26842CF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F4EE02D4-A671-4D38-8EEA-0BB0926F145C}"/>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163336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A24C6-9778-430B-A050-FFA42D0B04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C54314E-AE8C-4588-8AB3-A591610DF4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8654E200-07E8-4F4A-B459-F51A1C5145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318499-D4B6-49CD-A507-2E28674B73C9}"/>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6" name="Footer Placeholder 5">
            <a:extLst>
              <a:ext uri="{FF2B5EF4-FFF2-40B4-BE49-F238E27FC236}">
                <a16:creationId xmlns:a16="http://schemas.microsoft.com/office/drawing/2014/main" id="{E248A4C7-9E22-47C3-AF4D-29F01533A90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9B75E52-1077-4E7D-88EC-7EDAA2062176}"/>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25517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A432D-2D28-4F8C-B475-6C9061AB7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BCE3975-FCD7-45EB-9388-0F55FC1E6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3D1187D5-C95B-4B38-9AFB-572DB99E6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DAD33C-B946-4054-A44E-8106E2D28F08}"/>
              </a:ext>
            </a:extLst>
          </p:cNvPr>
          <p:cNvSpPr>
            <a:spLocks noGrp="1"/>
          </p:cNvSpPr>
          <p:nvPr>
            <p:ph type="dt" sz="half" idx="10"/>
          </p:nvPr>
        </p:nvSpPr>
        <p:spPr/>
        <p:txBody>
          <a:bodyPr/>
          <a:lstStyle/>
          <a:p>
            <a:fld id="{CE459A86-27AB-4C23-85FB-D152BD0B5769}" type="datetimeFigureOut">
              <a:rPr lang="en-AU" smtClean="0"/>
              <a:t>1/09/2022</a:t>
            </a:fld>
            <a:endParaRPr lang="en-AU"/>
          </a:p>
        </p:txBody>
      </p:sp>
      <p:sp>
        <p:nvSpPr>
          <p:cNvPr id="6" name="Footer Placeholder 5">
            <a:extLst>
              <a:ext uri="{FF2B5EF4-FFF2-40B4-BE49-F238E27FC236}">
                <a16:creationId xmlns:a16="http://schemas.microsoft.com/office/drawing/2014/main" id="{2D8AA333-CB73-4891-BD5D-E80013D157A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072BC3F-A53E-46D8-B494-0577D0150D54}"/>
              </a:ext>
            </a:extLst>
          </p:cNvPr>
          <p:cNvSpPr>
            <a:spLocks noGrp="1"/>
          </p:cNvSpPr>
          <p:nvPr>
            <p:ph type="sldNum" sz="quarter" idx="12"/>
          </p:nvPr>
        </p:nvSpPr>
        <p:spPr/>
        <p:txBody>
          <a:bodyPr/>
          <a:lstStyle/>
          <a:p>
            <a:fld id="{69FD2EB0-5024-4B8D-9118-15BEB662D7FD}" type="slidenum">
              <a:rPr lang="en-AU" smtClean="0"/>
              <a:t>‹#›</a:t>
            </a:fld>
            <a:endParaRPr lang="en-AU"/>
          </a:p>
        </p:txBody>
      </p:sp>
    </p:spTree>
    <p:extLst>
      <p:ext uri="{BB962C8B-B14F-4D97-AF65-F5344CB8AC3E}">
        <p14:creationId xmlns:p14="http://schemas.microsoft.com/office/powerpoint/2010/main" val="321971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CDFF35-C7E8-4BB6-A119-0BA8DFCEBB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835CE00-45C1-48B1-B3C8-FB3CBE4B75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FE2D037-738F-4049-9244-8F90897374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59A86-27AB-4C23-85FB-D152BD0B5769}" type="datetimeFigureOut">
              <a:rPr lang="en-AU" smtClean="0"/>
              <a:t>1/09/2022</a:t>
            </a:fld>
            <a:endParaRPr lang="en-AU"/>
          </a:p>
        </p:txBody>
      </p:sp>
      <p:sp>
        <p:nvSpPr>
          <p:cNvPr id="5" name="Footer Placeholder 4">
            <a:extLst>
              <a:ext uri="{FF2B5EF4-FFF2-40B4-BE49-F238E27FC236}">
                <a16:creationId xmlns:a16="http://schemas.microsoft.com/office/drawing/2014/main" id="{2989DCC2-BCD8-4977-907C-A382B4A6A0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997B63D-D726-4934-AE06-C61F68A3C6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D2EB0-5024-4B8D-9118-15BEB662D7FD}" type="slidenum">
              <a:rPr lang="en-AU" smtClean="0"/>
              <a:t>‹#›</a:t>
            </a:fld>
            <a:endParaRPr lang="en-AU"/>
          </a:p>
        </p:txBody>
      </p:sp>
    </p:spTree>
    <p:extLst>
      <p:ext uri="{BB962C8B-B14F-4D97-AF65-F5344CB8AC3E}">
        <p14:creationId xmlns:p14="http://schemas.microsoft.com/office/powerpoint/2010/main" val="429493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1714EE-CD79-445A-B786-B949C043A9AA}"/>
              </a:ext>
            </a:extLst>
          </p:cNvPr>
          <p:cNvPicPr>
            <a:picLocks noChangeAspect="1"/>
          </p:cNvPicPr>
          <p:nvPr/>
        </p:nvPicPr>
        <p:blipFill>
          <a:blip r:embed="rId2"/>
          <a:stretch>
            <a:fillRect/>
          </a:stretch>
        </p:blipFill>
        <p:spPr>
          <a:xfrm>
            <a:off x="2324100" y="662454"/>
            <a:ext cx="8009974" cy="4963645"/>
          </a:xfrm>
          <a:prstGeom prst="rect">
            <a:avLst/>
          </a:prstGeom>
        </p:spPr>
      </p:pic>
    </p:spTree>
    <p:extLst>
      <p:ext uri="{BB962C8B-B14F-4D97-AF65-F5344CB8AC3E}">
        <p14:creationId xmlns:p14="http://schemas.microsoft.com/office/powerpoint/2010/main" val="375516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968788-0A62-42FD-8F5D-FE9EDE9DAD9D}"/>
              </a:ext>
            </a:extLst>
          </p:cNvPr>
          <p:cNvSpPr txBox="1"/>
          <p:nvPr/>
        </p:nvSpPr>
        <p:spPr>
          <a:xfrm>
            <a:off x="584200" y="336034"/>
            <a:ext cx="6096000" cy="369332"/>
          </a:xfrm>
          <a:prstGeom prst="rect">
            <a:avLst/>
          </a:prstGeom>
          <a:noFill/>
        </p:spPr>
        <p:txBody>
          <a:bodyPr wrap="square">
            <a:spAutoFit/>
          </a:bodyPr>
          <a:lstStyle/>
          <a:p>
            <a:r>
              <a:rPr lang="en-AU" sz="1800" b="1" i="0" u="none" strike="noStrike" baseline="0" dirty="0">
                <a:solidFill>
                  <a:srgbClr val="000000"/>
                </a:solidFill>
                <a:latin typeface="FDFEC C+ Adv O T 2387ff 64. B"/>
              </a:rPr>
              <a:t>Chasing the new horizon vs operational stability </a:t>
            </a:r>
            <a:endParaRPr lang="en-AU" b="1" dirty="0"/>
          </a:p>
        </p:txBody>
      </p:sp>
      <p:sp>
        <p:nvSpPr>
          <p:cNvPr id="5" name="TextBox 4">
            <a:extLst>
              <a:ext uri="{FF2B5EF4-FFF2-40B4-BE49-F238E27FC236}">
                <a16:creationId xmlns:a16="http://schemas.microsoft.com/office/drawing/2014/main" id="{013C1656-459A-43B5-AC32-A4E75FC4BEC5}"/>
              </a:ext>
            </a:extLst>
          </p:cNvPr>
          <p:cNvSpPr txBox="1"/>
          <p:nvPr/>
        </p:nvSpPr>
        <p:spPr>
          <a:xfrm>
            <a:off x="628650" y="705366"/>
            <a:ext cx="11379200" cy="1200329"/>
          </a:xfrm>
          <a:prstGeom prst="rect">
            <a:avLst/>
          </a:prstGeom>
          <a:noFill/>
        </p:spPr>
        <p:txBody>
          <a:bodyPr wrap="square">
            <a:spAutoFit/>
          </a:bodyPr>
          <a:lstStyle/>
          <a:p>
            <a:r>
              <a:rPr lang="en-AU" sz="1800" b="0" i="0" u="none" strike="noStrike" baseline="0" dirty="0">
                <a:solidFill>
                  <a:srgbClr val="000000"/>
                </a:solidFill>
                <a:latin typeface="FDFEC F+ Adv T Te 692faf 0"/>
              </a:rPr>
              <a:t>The continual evolution of DSM has led to a paradigm we call </a:t>
            </a:r>
            <a:r>
              <a:rPr lang="en-AU" sz="1800" b="0" i="0" u="none" strike="noStrike" baseline="0" dirty="0">
                <a:solidFill>
                  <a:srgbClr val="000000"/>
                </a:solidFill>
                <a:latin typeface="FDFEC I+ Adv T Te 692faf 0+ 20"/>
              </a:rPr>
              <a:t>‘</a:t>
            </a:r>
            <a:r>
              <a:rPr lang="en-AU" sz="1800" b="0" i="0" u="none" strike="noStrike" baseline="0" dirty="0">
                <a:solidFill>
                  <a:srgbClr val="000000"/>
                </a:solidFill>
                <a:latin typeface="FDFEC F+ Adv T Te 692faf 0"/>
              </a:rPr>
              <a:t>chasing the new horizon</a:t>
            </a:r>
            <a:r>
              <a:rPr lang="en-AU" sz="1800" b="0" i="0" u="none" strike="noStrike" baseline="0" dirty="0">
                <a:solidFill>
                  <a:srgbClr val="000000"/>
                </a:solidFill>
                <a:latin typeface="FDFEC I+ Adv T Te 692faf 0+ 20"/>
              </a:rPr>
              <a:t>’</a:t>
            </a:r>
            <a:r>
              <a:rPr lang="en-AU" sz="1800" b="0" i="0" u="none" strike="noStrike" baseline="0" dirty="0">
                <a:solidFill>
                  <a:srgbClr val="000000"/>
                </a:solidFill>
                <a:latin typeface="FDFEC F+ Adv T Te 692faf 0"/>
              </a:rPr>
              <a:t>. It is perhaps best illustrated by the frequency with which the phrase </a:t>
            </a:r>
            <a:r>
              <a:rPr lang="en-AU" sz="1800" b="0" i="0" u="none" strike="noStrike" baseline="0" dirty="0">
                <a:solidFill>
                  <a:srgbClr val="000000"/>
                </a:solidFill>
                <a:latin typeface="FDFEC I+ Adv T Te 692faf 0+ 20"/>
              </a:rPr>
              <a:t>‘</a:t>
            </a:r>
            <a:r>
              <a:rPr lang="en-AU" sz="1800" b="0" i="0" u="none" strike="noStrike" baseline="0" dirty="0">
                <a:solidFill>
                  <a:srgbClr val="000000"/>
                </a:solidFill>
                <a:latin typeface="FDFEC F+ Adv T Te 692faf 0"/>
              </a:rPr>
              <a:t>DSM has the potential to </a:t>
            </a:r>
            <a:r>
              <a:rPr lang="en-AU" sz="1800" b="0" i="0" u="none" strike="noStrike" baseline="0" dirty="0">
                <a:solidFill>
                  <a:srgbClr val="000000"/>
                </a:solidFill>
                <a:latin typeface="FDFEK I+ Adv P 4 C 4 E 51"/>
              </a:rPr>
              <a:t>:::</a:t>
            </a:r>
            <a:r>
              <a:rPr lang="en-AU" sz="1800" b="0" i="0" u="none" strike="noStrike" baseline="0" dirty="0">
                <a:solidFill>
                  <a:srgbClr val="000000"/>
                </a:solidFill>
                <a:latin typeface="FDFEC F+ Adv T Te 692faf 0"/>
              </a:rPr>
              <a:t>.</a:t>
            </a:r>
            <a:r>
              <a:rPr lang="en-AU" sz="1800" b="0" i="0" u="none" strike="noStrike" baseline="0" dirty="0">
                <a:solidFill>
                  <a:srgbClr val="000000"/>
                </a:solidFill>
                <a:latin typeface="FDFEC I+ Adv T Te 692faf 0+ 20"/>
              </a:rPr>
              <a:t>’ </a:t>
            </a:r>
            <a:r>
              <a:rPr lang="en-AU" sz="1800" b="0" i="0" u="none" strike="noStrike" baseline="0" dirty="0">
                <a:solidFill>
                  <a:srgbClr val="000000"/>
                </a:solidFill>
                <a:latin typeface="FDFEC F+ Adv T Te 692faf 0"/>
              </a:rPr>
              <a:t>is used in DSM related publications and conference presentations. This is in comparison to conventional survey, in which the outputs and outcomes are well known and understood by both producers and users, before the survey is undertaken. </a:t>
            </a:r>
            <a:endParaRPr lang="en-AU" dirty="0"/>
          </a:p>
        </p:txBody>
      </p:sp>
      <p:sp>
        <p:nvSpPr>
          <p:cNvPr id="7" name="TextBox 6">
            <a:extLst>
              <a:ext uri="{FF2B5EF4-FFF2-40B4-BE49-F238E27FC236}">
                <a16:creationId xmlns:a16="http://schemas.microsoft.com/office/drawing/2014/main" id="{1FB1B837-4A9C-4628-AA67-4253C0313103}"/>
              </a:ext>
            </a:extLst>
          </p:cNvPr>
          <p:cNvSpPr txBox="1"/>
          <p:nvPr/>
        </p:nvSpPr>
        <p:spPr>
          <a:xfrm>
            <a:off x="584200" y="2646909"/>
            <a:ext cx="11468100" cy="1200329"/>
          </a:xfrm>
          <a:prstGeom prst="rect">
            <a:avLst/>
          </a:prstGeom>
          <a:noFill/>
        </p:spPr>
        <p:txBody>
          <a:bodyPr wrap="square">
            <a:spAutoFit/>
          </a:bodyPr>
          <a:lstStyle/>
          <a:p>
            <a:r>
              <a:rPr lang="en-AU" sz="1800" b="0" i="0" u="none" strike="noStrike" baseline="0" dirty="0">
                <a:solidFill>
                  <a:srgbClr val="000000"/>
                </a:solidFill>
                <a:latin typeface="FDFEC F+ Adv T Te 692faf 0"/>
              </a:rPr>
              <a:t>Unfortunately, evidence from published DSM surveys within Australia suggests that adherence to standards is </a:t>
            </a:r>
            <a:r>
              <a:rPr lang="en-AU" sz="1800" b="0" i="0" u="none" strike="noStrike" baseline="0" dirty="0">
                <a:solidFill>
                  <a:srgbClr val="000000"/>
                </a:solidFill>
                <a:latin typeface="FDFEC G+ Adv T T 47f 7fe 79. I"/>
              </a:rPr>
              <a:t>ad hoc </a:t>
            </a:r>
            <a:r>
              <a:rPr lang="en-AU" sz="1800" b="0" i="0" u="none" strike="noStrike" baseline="0" dirty="0">
                <a:solidFill>
                  <a:srgbClr val="000000"/>
                </a:solidFill>
                <a:latin typeface="FDFEC F+ Adv T Te 692faf 0"/>
              </a:rPr>
              <a:t>at best and in some instances, poor; e.g. the publication of DSM data to a precision beyond that speci</a:t>
            </a:r>
            <a:r>
              <a:rPr lang="en-AU" sz="1800" b="0" i="0" u="none" strike="noStrike" baseline="0" dirty="0">
                <a:solidFill>
                  <a:srgbClr val="000000"/>
                </a:solidFill>
                <a:latin typeface="FDFEC H+ Adv T Te 692faf 0+fb"/>
              </a:rPr>
              <a:t>fi</a:t>
            </a:r>
            <a:r>
              <a:rPr lang="en-AU" sz="1800" b="0" i="0" u="none" strike="noStrike" baseline="0" dirty="0">
                <a:solidFill>
                  <a:srgbClr val="000000"/>
                </a:solidFill>
                <a:latin typeface="FDFEC F+ Adv T Te 692faf 0"/>
              </a:rPr>
              <a:t>ed in the standard (and common sense) in the NAWRA explorer website (https:// nawra-explorer.csiro.au/#soil accessed 13 February 2020) and in downloadable data for the Soil Grid of Australia </a:t>
            </a:r>
            <a:endParaRPr lang="en-AU" dirty="0"/>
          </a:p>
        </p:txBody>
      </p:sp>
      <p:sp>
        <p:nvSpPr>
          <p:cNvPr id="8" name="TextBox 7">
            <a:extLst>
              <a:ext uri="{FF2B5EF4-FFF2-40B4-BE49-F238E27FC236}">
                <a16:creationId xmlns:a16="http://schemas.microsoft.com/office/drawing/2014/main" id="{C2B2C1C6-A6D8-4A13-A85C-53C2B717CC0F}"/>
              </a:ext>
            </a:extLst>
          </p:cNvPr>
          <p:cNvSpPr txBox="1"/>
          <p:nvPr/>
        </p:nvSpPr>
        <p:spPr>
          <a:xfrm>
            <a:off x="584200" y="2277577"/>
            <a:ext cx="3263900" cy="369332"/>
          </a:xfrm>
          <a:prstGeom prst="rect">
            <a:avLst/>
          </a:prstGeom>
          <a:noFill/>
        </p:spPr>
        <p:txBody>
          <a:bodyPr wrap="square" rtlCol="0">
            <a:spAutoFit/>
          </a:bodyPr>
          <a:lstStyle/>
          <a:p>
            <a:r>
              <a:rPr lang="en-AU" b="1" dirty="0"/>
              <a:t>Lack of Standards</a:t>
            </a:r>
          </a:p>
        </p:txBody>
      </p:sp>
      <p:sp>
        <p:nvSpPr>
          <p:cNvPr id="10" name="TextBox 9">
            <a:extLst>
              <a:ext uri="{FF2B5EF4-FFF2-40B4-BE49-F238E27FC236}">
                <a16:creationId xmlns:a16="http://schemas.microsoft.com/office/drawing/2014/main" id="{3058C792-27C0-4D27-BD67-2E831935CDC2}"/>
              </a:ext>
            </a:extLst>
          </p:cNvPr>
          <p:cNvSpPr txBox="1"/>
          <p:nvPr/>
        </p:nvSpPr>
        <p:spPr>
          <a:xfrm>
            <a:off x="584200" y="4434872"/>
            <a:ext cx="11150600" cy="1754326"/>
          </a:xfrm>
          <a:prstGeom prst="rect">
            <a:avLst/>
          </a:prstGeom>
          <a:noFill/>
        </p:spPr>
        <p:txBody>
          <a:bodyPr wrap="square">
            <a:spAutoFit/>
          </a:bodyPr>
          <a:lstStyle/>
          <a:p>
            <a:r>
              <a:rPr lang="en-AU" sz="1800" b="0" i="0" u="none" strike="noStrike" baseline="0" dirty="0">
                <a:solidFill>
                  <a:srgbClr val="000000"/>
                </a:solidFill>
                <a:latin typeface="FDFEC F+ Adv T Te 692faf 0"/>
              </a:rPr>
              <a:t>The current approach within DSM is to utilise as many covariates as possible and </a:t>
            </a:r>
            <a:r>
              <a:rPr lang="en-AU" sz="1800" b="0" i="0" u="none" strike="noStrike" baseline="0" dirty="0">
                <a:solidFill>
                  <a:srgbClr val="000000"/>
                </a:solidFill>
                <a:latin typeface="FDFEC I+ Adv T Te 692faf 0+ 20"/>
              </a:rPr>
              <a:t>‘</a:t>
            </a:r>
            <a:r>
              <a:rPr lang="en-AU" sz="1800" b="0" i="0" u="none" strike="noStrike" baseline="0" dirty="0">
                <a:solidFill>
                  <a:srgbClr val="000000"/>
                </a:solidFill>
                <a:latin typeface="FDFEC F+ Adv T Te 692faf 0"/>
              </a:rPr>
              <a:t>hope for/pick the best</a:t>
            </a:r>
            <a:r>
              <a:rPr lang="en-AU" sz="1800" b="0" i="0" u="none" strike="noStrike" baseline="0" dirty="0">
                <a:solidFill>
                  <a:srgbClr val="000000"/>
                </a:solidFill>
                <a:latin typeface="FDFEC I+ Adv T Te 692faf 0+ 20"/>
              </a:rPr>
              <a:t>’</a:t>
            </a:r>
            <a:r>
              <a:rPr lang="en-AU" sz="1800" b="0" i="0" u="none" strike="noStrike" baseline="0" dirty="0">
                <a:solidFill>
                  <a:srgbClr val="000000"/>
                </a:solidFill>
                <a:latin typeface="FDFEC F+ Adv T Te 692faf 0"/>
              </a:rPr>
              <a:t>. The poor predictive outcomes within some DSM projects suggests that this is not the best approach. There are also key limitations in relation to covariate resolution and locational accuracy that remain operationally signi</a:t>
            </a:r>
            <a:r>
              <a:rPr lang="en-AU" sz="1800" b="0" i="0" u="none" strike="noStrike" baseline="0" dirty="0">
                <a:solidFill>
                  <a:srgbClr val="000000"/>
                </a:solidFill>
                <a:latin typeface="FDFEC H+ Adv T Te 692faf 0+fb"/>
              </a:rPr>
              <a:t>fi</a:t>
            </a:r>
            <a:r>
              <a:rPr lang="en-AU" sz="1800" b="0" i="0" u="none" strike="noStrike" baseline="0" dirty="0">
                <a:solidFill>
                  <a:srgbClr val="000000"/>
                </a:solidFill>
                <a:latin typeface="FDFEC F+ Adv T Te 692faf 0"/>
              </a:rPr>
              <a:t>cant and are likely to do so for a long time. Importantly, few covariates represent the below-surface environment e</a:t>
            </a:r>
            <a:r>
              <a:rPr lang="en-AU" sz="1800" b="0" i="0" u="none" strike="noStrike" baseline="0" dirty="0">
                <a:solidFill>
                  <a:srgbClr val="000000"/>
                </a:solidFill>
                <a:latin typeface="FDFEC H+ Adv T Te 692faf 0+fb"/>
              </a:rPr>
              <a:t>ff</a:t>
            </a:r>
            <a:r>
              <a:rPr lang="en-AU" sz="1800" b="0" i="0" u="none" strike="noStrike" baseline="0" dirty="0">
                <a:solidFill>
                  <a:srgbClr val="000000"/>
                </a:solidFill>
                <a:latin typeface="FDFEC F+ Adv T Te 692faf 0"/>
              </a:rPr>
              <a:t>ectively. Given many of the soil attributes of interest concern the subsoil, the ability to predict these in the absence of covariates representing that domain is likely to remain limited. </a:t>
            </a:r>
            <a:endParaRPr lang="en-AU" dirty="0"/>
          </a:p>
        </p:txBody>
      </p:sp>
      <p:sp>
        <p:nvSpPr>
          <p:cNvPr id="11" name="TextBox 10">
            <a:extLst>
              <a:ext uri="{FF2B5EF4-FFF2-40B4-BE49-F238E27FC236}">
                <a16:creationId xmlns:a16="http://schemas.microsoft.com/office/drawing/2014/main" id="{CAEE75D4-7E49-4D7A-815C-41FCD082925F}"/>
              </a:ext>
            </a:extLst>
          </p:cNvPr>
          <p:cNvSpPr txBox="1"/>
          <p:nvPr/>
        </p:nvSpPr>
        <p:spPr>
          <a:xfrm>
            <a:off x="584200" y="4010106"/>
            <a:ext cx="3263900" cy="369332"/>
          </a:xfrm>
          <a:prstGeom prst="rect">
            <a:avLst/>
          </a:prstGeom>
          <a:noFill/>
        </p:spPr>
        <p:txBody>
          <a:bodyPr wrap="square" rtlCol="0">
            <a:spAutoFit/>
          </a:bodyPr>
          <a:lstStyle/>
          <a:p>
            <a:r>
              <a:rPr lang="en-AU" b="1" dirty="0"/>
              <a:t>Covariate limitations</a:t>
            </a:r>
          </a:p>
        </p:txBody>
      </p:sp>
    </p:spTree>
    <p:extLst>
      <p:ext uri="{BB962C8B-B14F-4D97-AF65-F5344CB8AC3E}">
        <p14:creationId xmlns:p14="http://schemas.microsoft.com/office/powerpoint/2010/main" val="120270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8EF27F-0244-4A39-B5CB-FE3843DAC9F0}"/>
              </a:ext>
            </a:extLst>
          </p:cNvPr>
          <p:cNvSpPr txBox="1"/>
          <p:nvPr/>
        </p:nvSpPr>
        <p:spPr>
          <a:xfrm>
            <a:off x="558800" y="386834"/>
            <a:ext cx="6096000" cy="369332"/>
          </a:xfrm>
          <a:prstGeom prst="rect">
            <a:avLst/>
          </a:prstGeom>
          <a:noFill/>
        </p:spPr>
        <p:txBody>
          <a:bodyPr wrap="square">
            <a:spAutoFit/>
          </a:bodyPr>
          <a:lstStyle/>
          <a:p>
            <a:r>
              <a:rPr lang="en-AU" sz="1800" b="1" i="0" u="none" strike="noStrike" baseline="0" dirty="0">
                <a:solidFill>
                  <a:srgbClr val="000000"/>
                </a:solidFill>
                <a:latin typeface="FDFEC C+ Adv O T 2387ff 64. B"/>
              </a:rPr>
              <a:t>The role of </a:t>
            </a:r>
            <a:r>
              <a:rPr lang="en-AU" sz="1800" b="1" i="0" u="none" strike="noStrike" baseline="0" dirty="0">
                <a:solidFill>
                  <a:srgbClr val="000000"/>
                </a:solidFill>
                <a:latin typeface="FDFEL K+ Adv O T 2387ff 64. B+ 20"/>
              </a:rPr>
              <a:t>‘</a:t>
            </a:r>
            <a:r>
              <a:rPr lang="en-AU" sz="1800" b="1" i="0" u="none" strike="noStrike" baseline="0" dirty="0">
                <a:solidFill>
                  <a:srgbClr val="000000"/>
                </a:solidFill>
                <a:latin typeface="FDFEC C+ Adv O T 2387ff 64. B"/>
              </a:rPr>
              <a:t>the expert</a:t>
            </a:r>
            <a:r>
              <a:rPr lang="en-AU" sz="1800" b="1" i="0" u="none" strike="noStrike" baseline="0" dirty="0">
                <a:solidFill>
                  <a:srgbClr val="000000"/>
                </a:solidFill>
                <a:latin typeface="FDFEL K+ Adv O T 2387ff 64. B+ 20"/>
              </a:rPr>
              <a:t>’ </a:t>
            </a:r>
            <a:endParaRPr lang="en-AU" b="1" dirty="0"/>
          </a:p>
        </p:txBody>
      </p:sp>
      <p:sp>
        <p:nvSpPr>
          <p:cNvPr id="5" name="TextBox 4">
            <a:extLst>
              <a:ext uri="{FF2B5EF4-FFF2-40B4-BE49-F238E27FC236}">
                <a16:creationId xmlns:a16="http://schemas.microsoft.com/office/drawing/2014/main" id="{A015A967-3F44-4942-AF93-6FD649B5FDFE}"/>
              </a:ext>
            </a:extLst>
          </p:cNvPr>
          <p:cNvSpPr txBox="1"/>
          <p:nvPr/>
        </p:nvSpPr>
        <p:spPr>
          <a:xfrm>
            <a:off x="558800" y="903238"/>
            <a:ext cx="11633200" cy="3139321"/>
          </a:xfrm>
          <a:prstGeom prst="rect">
            <a:avLst/>
          </a:prstGeom>
          <a:noFill/>
        </p:spPr>
        <p:txBody>
          <a:bodyPr wrap="square">
            <a:spAutoFit/>
          </a:bodyPr>
          <a:lstStyle/>
          <a:p>
            <a:r>
              <a:rPr lang="en-AU" sz="1800" b="0" i="0" u="none" strike="noStrike" baseline="0" dirty="0">
                <a:solidFill>
                  <a:srgbClr val="000000"/>
                </a:solidFill>
                <a:latin typeface="FDFEC F+ Adv T Te 692faf 0"/>
              </a:rPr>
              <a:t>There is a risk that DSM methods will lead to a perception that soil scientists are not needed and it only requires a </a:t>
            </a:r>
            <a:r>
              <a:rPr lang="en-AU" sz="1800" b="0" i="0" u="none" strike="noStrike" baseline="0" dirty="0">
                <a:solidFill>
                  <a:srgbClr val="000000"/>
                </a:solidFill>
                <a:latin typeface="FDFEC I+ Adv T Te 692faf 0+ 20"/>
              </a:rPr>
              <a:t>‘</a:t>
            </a:r>
            <a:r>
              <a:rPr lang="en-AU" sz="1800" b="0" i="0" u="none" strike="noStrike" baseline="0" dirty="0">
                <a:solidFill>
                  <a:srgbClr val="000000"/>
                </a:solidFill>
                <a:latin typeface="FDFEC F+ Adv T Te 692faf 0"/>
              </a:rPr>
              <a:t>modelling expert</a:t>
            </a:r>
            <a:r>
              <a:rPr lang="en-AU" sz="1800" b="0" i="0" u="none" strike="noStrike" baseline="0" dirty="0">
                <a:solidFill>
                  <a:srgbClr val="000000"/>
                </a:solidFill>
                <a:latin typeface="FDFEC I+ Adv T Te 692faf 0+ 20"/>
              </a:rPr>
              <a:t>’ </a:t>
            </a:r>
            <a:r>
              <a:rPr lang="en-AU" sz="1800" b="0" i="0" u="none" strike="noStrike" baseline="0" dirty="0">
                <a:solidFill>
                  <a:srgbClr val="000000"/>
                </a:solidFill>
                <a:latin typeface="FDFEC F+ Adv T Te 692faf 0"/>
              </a:rPr>
              <a:t>to make a soil map. It is ironic that at a time when universities around Australia are struggling to maintain the teaching of soil science (Rogers </a:t>
            </a:r>
            <a:r>
              <a:rPr lang="en-AU" sz="1800" b="0" i="0" u="none" strike="noStrike" baseline="0" dirty="0">
                <a:solidFill>
                  <a:srgbClr val="000000"/>
                </a:solidFill>
                <a:latin typeface="FDFEC G+ Adv T T 47f 7fe 79. I"/>
              </a:rPr>
              <a:t>et al</a:t>
            </a:r>
            <a:r>
              <a:rPr lang="en-AU" sz="1800" b="0" i="0" u="none" strike="noStrike" baseline="0" dirty="0">
                <a:solidFill>
                  <a:srgbClr val="000000"/>
                </a:solidFill>
                <a:latin typeface="FDFEC F+ Adv T Te 692faf 0"/>
              </a:rPr>
              <a:t>. 2020), elements of the soil science profession have developed a methodology that may remove a potential career pathway for soil science graduates…….</a:t>
            </a:r>
          </a:p>
          <a:p>
            <a:endParaRPr lang="en-AU" sz="1800" b="0" i="0" u="none" strike="noStrike" baseline="0" dirty="0">
              <a:solidFill>
                <a:srgbClr val="000000"/>
              </a:solidFill>
              <a:latin typeface="FDFEC F+ Adv T Te 692faf 0"/>
            </a:endParaRPr>
          </a:p>
          <a:p>
            <a:r>
              <a:rPr lang="en-AU" sz="1800" b="0" i="0" u="none" strike="noStrike" baseline="0" dirty="0">
                <a:solidFill>
                  <a:srgbClr val="000000"/>
                </a:solidFill>
                <a:latin typeface="FDFEC F+ Adv T Te 692faf 0"/>
              </a:rPr>
              <a:t>The soil survey community is quite rightly sceptical of </a:t>
            </a:r>
            <a:r>
              <a:rPr lang="en-AU" sz="1800" b="0" i="0" u="none" strike="noStrike" baseline="0" dirty="0" err="1">
                <a:solidFill>
                  <a:srgbClr val="000000"/>
                </a:solidFill>
                <a:latin typeface="FDFEC F+ Adv T Te 692faf 0"/>
              </a:rPr>
              <a:t>blackbox</a:t>
            </a:r>
            <a:r>
              <a:rPr lang="en-AU" sz="1800" b="0" i="0" u="none" strike="noStrike" baseline="0" dirty="0">
                <a:solidFill>
                  <a:srgbClr val="000000"/>
                </a:solidFill>
                <a:latin typeface="FDFEC F+ Adv T Te 692faf 0"/>
              </a:rPr>
              <a:t> approaches, which ironically su</a:t>
            </a:r>
            <a:r>
              <a:rPr lang="en-AU" sz="1800" b="0" i="0" u="none" strike="noStrike" baseline="0" dirty="0">
                <a:solidFill>
                  <a:srgbClr val="000000"/>
                </a:solidFill>
                <a:latin typeface="FDFEC H+ Adv T Te 692faf 0+fb"/>
              </a:rPr>
              <a:t>ff</a:t>
            </a:r>
            <a:r>
              <a:rPr lang="en-AU" sz="1800" b="0" i="0" u="none" strike="noStrike" baseline="0" dirty="0">
                <a:solidFill>
                  <a:srgbClr val="000000"/>
                </a:solidFill>
                <a:latin typeface="FDFEC F+ Adv T Te 692faf 0"/>
              </a:rPr>
              <a:t>er from many of the same problems that have been ascribed to conventional survey: the output has been derived using opaque, ine</a:t>
            </a:r>
            <a:r>
              <a:rPr lang="en-AU" sz="1800" b="0" i="0" u="none" strike="noStrike" baseline="0" dirty="0">
                <a:solidFill>
                  <a:srgbClr val="000000"/>
                </a:solidFill>
                <a:latin typeface="FDFEC H+ Adv T Te 692faf 0+fb"/>
              </a:rPr>
              <a:t>ffi</a:t>
            </a:r>
            <a:r>
              <a:rPr lang="en-AU" sz="1800" b="0" i="0" u="none" strike="noStrike" baseline="0" dirty="0">
                <a:solidFill>
                  <a:srgbClr val="000000"/>
                </a:solidFill>
                <a:latin typeface="FDFEC F+ Adv T Te 692faf 0"/>
              </a:rPr>
              <a:t>cient processes that cannot be replicated. </a:t>
            </a:r>
            <a:endParaRPr lang="en-AU" dirty="0">
              <a:solidFill>
                <a:srgbClr val="000000"/>
              </a:solidFill>
              <a:latin typeface="FDFEC F+ Adv T Te 692faf 0"/>
            </a:endParaRPr>
          </a:p>
          <a:p>
            <a:endParaRPr lang="en-AU" sz="1800" b="0" i="0" u="none" strike="noStrike" baseline="0" dirty="0">
              <a:solidFill>
                <a:srgbClr val="000000"/>
              </a:solidFill>
              <a:latin typeface="FDFEC F+ Adv T Te 692faf 0"/>
            </a:endParaRPr>
          </a:p>
          <a:p>
            <a:r>
              <a:rPr lang="en-AU" sz="1800" b="0" i="0" u="none" strike="noStrike" baseline="0" dirty="0">
                <a:solidFill>
                  <a:srgbClr val="000000"/>
                </a:solidFill>
                <a:latin typeface="FDFEC F+ Adv T Te 692faf 0"/>
              </a:rPr>
              <a:t>There is consequently a real risk that in the future, soil survey (in the form of DSM) will more and more become the domain of desktop theorists with little real </a:t>
            </a:r>
            <a:r>
              <a:rPr lang="en-AU" sz="1800" b="0" i="0" u="none" strike="noStrike" baseline="0" dirty="0">
                <a:solidFill>
                  <a:srgbClr val="000000"/>
                </a:solidFill>
                <a:latin typeface="FDFEC H+ Adv T Te 692faf 0+fb"/>
              </a:rPr>
              <a:t>fi</a:t>
            </a:r>
            <a:r>
              <a:rPr lang="en-AU" sz="1800" b="0" i="0" u="none" strike="noStrike" baseline="0" dirty="0">
                <a:solidFill>
                  <a:srgbClr val="000000"/>
                </a:solidFill>
                <a:latin typeface="FDFEC F+ Adv T Te 692faf 0"/>
              </a:rPr>
              <a:t>eld experience. </a:t>
            </a:r>
            <a:endParaRPr lang="en-AU" dirty="0">
              <a:solidFill>
                <a:srgbClr val="000000"/>
              </a:solidFill>
              <a:latin typeface="FDFEC F+ Adv T Te 692faf 0"/>
            </a:endParaRPr>
          </a:p>
        </p:txBody>
      </p:sp>
    </p:spTree>
    <p:extLst>
      <p:ext uri="{BB962C8B-B14F-4D97-AF65-F5344CB8AC3E}">
        <p14:creationId xmlns:p14="http://schemas.microsoft.com/office/powerpoint/2010/main" val="3580284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9731E-5B8D-453B-A828-00E2596B1A01}"/>
              </a:ext>
            </a:extLst>
          </p:cNvPr>
          <p:cNvSpPr>
            <a:spLocks noGrp="1"/>
          </p:cNvSpPr>
          <p:nvPr>
            <p:ph type="title"/>
          </p:nvPr>
        </p:nvSpPr>
        <p:spPr/>
        <p:txBody>
          <a:bodyPr/>
          <a:lstStyle/>
          <a:p>
            <a:r>
              <a:rPr lang="en-AU" b="1" dirty="0"/>
              <a:t>Discussion</a:t>
            </a:r>
          </a:p>
        </p:txBody>
      </p:sp>
      <p:sp>
        <p:nvSpPr>
          <p:cNvPr id="3" name="Content Placeholder 2">
            <a:extLst>
              <a:ext uri="{FF2B5EF4-FFF2-40B4-BE49-F238E27FC236}">
                <a16:creationId xmlns:a16="http://schemas.microsoft.com/office/drawing/2014/main" id="{C6E2598A-BAD2-4646-AFB5-6AADB8021EFE}"/>
              </a:ext>
            </a:extLst>
          </p:cNvPr>
          <p:cNvSpPr>
            <a:spLocks noGrp="1"/>
          </p:cNvSpPr>
          <p:nvPr>
            <p:ph idx="1"/>
          </p:nvPr>
        </p:nvSpPr>
        <p:spPr/>
        <p:txBody>
          <a:bodyPr/>
          <a:lstStyle/>
          <a:p>
            <a:r>
              <a:rPr lang="en-AU" dirty="0"/>
              <a:t>Lack of measured data for temporal modelling</a:t>
            </a:r>
          </a:p>
        </p:txBody>
      </p:sp>
    </p:spTree>
    <p:extLst>
      <p:ext uri="{BB962C8B-B14F-4D97-AF65-F5344CB8AC3E}">
        <p14:creationId xmlns:p14="http://schemas.microsoft.com/office/powerpoint/2010/main" val="2291722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454</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Arial</vt:lpstr>
      <vt:lpstr>Calibri</vt:lpstr>
      <vt:lpstr>Calibri Light</vt:lpstr>
      <vt:lpstr>FDFEC C+ Adv O T 2387ff 64. B</vt:lpstr>
      <vt:lpstr>FDFEC F+ Adv T Te 692faf 0</vt:lpstr>
      <vt:lpstr>FDFEC G+ Adv T T 47f 7fe 79. I</vt:lpstr>
      <vt:lpstr>FDFEC H+ Adv T Te 692faf 0+fb</vt:lpstr>
      <vt:lpstr>FDFEC I+ Adv T Te 692faf 0+ 20</vt:lpstr>
      <vt:lpstr>FDFEK I+ Adv P 4 C 4 E 51</vt:lpstr>
      <vt:lpstr>FDFEL K+ Adv O T 2387ff 64. B+ 20</vt:lpstr>
      <vt:lpstr>Office Theme</vt:lpstr>
      <vt:lpstr>PowerPoint Presentation</vt:lpstr>
      <vt:lpstr>PowerPoint Presentation</vt:lpstr>
      <vt:lpstr>PowerPoint Presentation</vt:lpstr>
      <vt:lpstr>Discussion</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Searle, Ross (A&amp;F, St. Lucia)</dc:creator>
  <cp:lastModifiedBy>Searle, Ross (A&amp;F, St. Lucia)</cp:lastModifiedBy>
  <cp:revision>1</cp:revision>
  <dcterms:created xsi:type="dcterms:W3CDTF">2022-09-01T00:52:23Z</dcterms:created>
  <dcterms:modified xsi:type="dcterms:W3CDTF">2022-09-01T01:22:05Z</dcterms:modified>
</cp:coreProperties>
</file>